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Roboto Thin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  <p:embeddedFont>
      <p:font typeface="Oswal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gRvFCs1LROtxMBgC3gxEaL1Iz/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6476CE-FE94-4F94-BCF8-CF61EED68628}">
  <a:tblStyle styleId="{EB6476CE-FE94-4F94-BCF8-CF61EED68628}" styleName="Table_0">
    <a:wholeTbl>
      <a:tcTxStyle b="off" i="off">
        <a:font>
          <a:latin typeface="Helvetica"/>
          <a:ea typeface="Helvetica"/>
          <a:cs typeface="Helvetic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7ED"/>
          </a:solidFill>
        </a:fill>
      </a:tcStyle>
    </a:wholeTbl>
    <a:band1H>
      <a:tcTxStyle/>
      <a:tcStyle>
        <a:fill>
          <a:solidFill>
            <a:srgbClr val="CBCCDA"/>
          </a:solidFill>
        </a:fill>
      </a:tcStyle>
    </a:band1H>
    <a:band2H>
      <a:tcTxStyle/>
    </a:band2H>
    <a:band1V>
      <a:tcTxStyle/>
      <a:tcStyle>
        <a:fill>
          <a:solidFill>
            <a:srgbClr val="CBCCDA"/>
          </a:solidFill>
        </a:fill>
      </a:tcStyle>
    </a:band1V>
    <a:band2V>
      <a:tcTxStyle/>
    </a:band2V>
    <a:lastCol>
      <a:tcTxStyle b="on" i="off">
        <a:font>
          <a:latin typeface="Helvetica"/>
          <a:ea typeface="Helvetica"/>
          <a:cs typeface="Helvetic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Helvetica"/>
          <a:ea typeface="Helvetica"/>
          <a:cs typeface="Helvetic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.fntdata"/><Relationship Id="rId42" Type="http://schemas.openxmlformats.org/officeDocument/2006/relationships/font" Target="fonts/RobotoThin-boldItalic.fntdata"/><Relationship Id="rId41" Type="http://schemas.openxmlformats.org/officeDocument/2006/relationships/font" Target="fonts/RobotoThin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-bold.fntdata"/><Relationship Id="rId47" Type="http://schemas.openxmlformats.org/officeDocument/2006/relationships/font" Target="fonts/Oswald-regular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Thin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Voir feuille sur : https://docs.google.com/spreadsheets/d/1DW9jfqK3jCg0QZ7rCUNk6jOIh7DmQOO7zYCphWAvg7Y/edit#gid=0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Est ce qu’on peut utiliser ce que l’on a vu cette semaine pour collecter, nettoyer, analyser les données 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L’idée est de s’insrire dans un pipeline qui va des données brutes aux conclusions en passant par le ML</a:t>
            </a:r>
            <a:endParaRPr/>
          </a:p>
        </p:txBody>
      </p:sp>
      <p:sp>
        <p:nvSpPr>
          <p:cNvPr id="175" name="Google Shape;17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Who will use the solution to your problem?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company's customers, internal teams, managers?</a:t>
            </a:r>
            <a:endParaRPr/>
          </a:p>
        </p:txBody>
      </p:sp>
      <p:sp>
        <p:nvSpPr>
          <p:cNvPr id="186" name="Google Shape;186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Who are the actors of your problem?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Try to be precise (e.g. sales engineer rather than sales department)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Voir </a:t>
            </a:r>
            <a:r>
              <a:rPr b="1" lang="fr-FR"/>
              <a:t>projet_1_collecting.ipynb</a:t>
            </a:r>
            <a:r>
              <a:rPr lang="fr-FR"/>
              <a:t> pour les détails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Au lieu des fichiers disponibles sur Kaggle (2011, 2014) on est parti de la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les fichiers de 2011 à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Stockage dans un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Nettoyage et merge des fichiers avec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fichier cvs fait 50 MB et 500 000 echantillons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tenté de générer aussi un fichier .xlsx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génère un fichier .sqlite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fichiers sont stockés dans un warehouse (local ou Google Cloud) afin d’être utilisés dans l’analyse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Voir  </a:t>
            </a:r>
            <a:r>
              <a:rPr b="1" lang="fr-FR"/>
              <a:t>projet_2_EDA.ipynb</a:t>
            </a:r>
            <a:r>
              <a:rPr lang="fr-FR"/>
              <a:t> pour les détails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Résumé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Après s’être trompé…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Voilà ce à quoi on arrive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fait une analyse de la forme : target identification, nb de samples, type des données…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fait une analyse du fond : comprendre les features, identifier celles qu’on peut supprimer, visualiser la target…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 l’écran on voit la répartition du revenu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Axe des x le revenu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Axe des y la densité (attention à l’échelle)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affiche le même type de courbe de 2011 à 2022 (12 ans)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repère 2 modes à chaque fois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choisi de couper en 2 « à la main » l’histogramme en 2 groupes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c657435b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8c657435b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Voir  </a:t>
            </a:r>
            <a:r>
              <a:rPr b="1" lang="fr-FR"/>
              <a:t>projet_2_EDA.ipynb</a:t>
            </a:r>
            <a:r>
              <a:rPr lang="fr-FR"/>
              <a:t> pour les détails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Résumé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Après s’être trompé…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Voilà ce à quoi on arrive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fait une analyse de la forme : target identification, nb de samples, type des données…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fait une analyse du fond : comprendre les features, identifier celles qu’on peut supprimer, visualiser la target…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 l’écran on voit la répartition du revenu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Axe des x le revenu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Axe des y la densité (attention à l’échelle)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affiche le même type de courbe de 2011 à 2022 (12 ans)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repère 2 modes à chaque fois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choisi de couper en 2 « à la main » l’histogramme en 2 groupes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8c657435b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c657435bd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8c657435bd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Voir  </a:t>
            </a:r>
            <a:r>
              <a:rPr b="1" lang="fr-FR"/>
              <a:t>projet_2_EDA.ipynb</a:t>
            </a:r>
            <a:r>
              <a:rPr lang="fr-FR"/>
              <a:t> pour les détails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Résumé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Après s’être trompé…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Voilà ce à quoi on arrive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fait une analyse de la forme : target identification, nb de samples, type des données…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fait une analyse du fond : comprendre les features, identifier celles qu’on peut supprimer, visualiser la target…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 l’écran on voit la répartition du revenu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Axe des x le revenu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Axe des y la densité (attention à l’échelle)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affiche le même type de courbe de 2011 à 2022 (12 ans)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repère 2 modes à chaque fois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choisi de couper en 2 « à la main » l’histogramme en 2 groupes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8c657435bd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Voir  </a:t>
            </a:r>
            <a:r>
              <a:rPr b="1" lang="fr-FR"/>
              <a:t>projet_2_EDA.ipynb</a:t>
            </a:r>
            <a:r>
              <a:rPr lang="fr-FR"/>
              <a:t> pour les détails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Résumé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Après s’être trompé…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Voilà ce à quoi on arrive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fait une analyse de la forme : target identification, nb de samples, type des données…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fait une analyse du fond : comprendre les features, identifier celles qu’on peut supprimer, visualiser la target…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 l’écran on voit la répartition du revenu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Axe des x le revenu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Axe des y la densité (attention à l’échelle)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affiche le même type de courbe de 2011 à 2022 (12 ans)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repère 2 modes à chaque fois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a choisi de couper en 2 « à la main » l’histogramme en 2 groupes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projet_3_modeling_2groups.ipynb for information</a:t>
            </a:r>
            <a:endParaRPr/>
          </a:p>
        </p:txBody>
      </p:sp>
      <p:sp>
        <p:nvSpPr>
          <p:cNvPr id="342" name="Google Shape;34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projet_3_modeling_2groups.ipynb for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CAGR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 l’inflation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https://www.in2013dollars.com/San-Francisco-California/price-inflation/2011-to-2022?amount=20</a:t>
            </a:r>
            <a:endParaRPr/>
          </a:p>
        </p:txBody>
      </p:sp>
      <p:sp>
        <p:nvSpPr>
          <p:cNvPr id="357" name="Google Shape;35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projet_3_modeling_2groups.ipynb for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 l’inflation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https://www.in2013dollars.com/San-Francisco-California/price-inflation/2011-to-2022?amount=20</a:t>
            </a:r>
            <a:endParaRPr/>
          </a:p>
        </p:txBody>
      </p:sp>
      <p:sp>
        <p:nvSpPr>
          <p:cNvPr id="370" name="Google Shape;37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Who are the actors of your problem?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Try to be precise (e.g. sales engineer rather than sales department)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Let the ML find the groups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Automation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fr-FR"/>
              <a:t>Once a year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fr-FR"/>
              <a:t>Get the file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fr-FR"/>
              <a:t>Store it in the data lake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fr-FR"/>
              <a:t>This would trig a stored macro which would deliver a new version of the CSV and sqlite files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8" name="Google Shape;39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the hidden slides of THIS slide deck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Basically we had some home work and we were checking our results the day after</a:t>
            </a:r>
            <a:endParaRPr/>
          </a:p>
        </p:txBody>
      </p:sp>
      <p:sp>
        <p:nvSpPr>
          <p:cNvPr id="411" name="Google Shape;411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2">
  <p:cSld name="Titre 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type="title"/>
          </p:nvPr>
        </p:nvSpPr>
        <p:spPr>
          <a:xfrm>
            <a:off x="838200" y="13307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0"/>
              <a:buFont typeface="Oswald"/>
              <a:buNone/>
              <a:defRPr sz="6000">
                <a:solidFill>
                  <a:srgbClr val="292929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body"/>
          </p:nvPr>
        </p:nvSpPr>
        <p:spPr>
          <a:xfrm>
            <a:off x="838200" y="2671802"/>
            <a:ext cx="10515600" cy="34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000"/>
              <a:buNone/>
              <a:defRPr sz="2000">
                <a:solidFill>
                  <a:srgbClr val="3E3E3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•"/>
              <a:defRPr>
                <a:solidFill>
                  <a:srgbClr val="F2F2F2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2" type="body"/>
          </p:nvPr>
        </p:nvSpPr>
        <p:spPr>
          <a:xfrm>
            <a:off x="838200" y="3023583"/>
            <a:ext cx="10515600" cy="34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600"/>
              <a:buFont typeface="Arial"/>
              <a:buNone/>
              <a:defRPr sz="1600">
                <a:solidFill>
                  <a:srgbClr val="BABABA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•"/>
              <a:defRPr>
                <a:solidFill>
                  <a:srgbClr val="F2F2F2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gue 1">
  <p:cSld name="Exergue 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2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2"/>
          <p:cNvSpPr txBox="1"/>
          <p:nvPr>
            <p:ph idx="1" type="body"/>
          </p:nvPr>
        </p:nvSpPr>
        <p:spPr>
          <a:xfrm>
            <a:off x="1524000" y="993841"/>
            <a:ext cx="9144001" cy="4870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swald"/>
              <a:buNone/>
              <a:defRPr b="1" i="0" sz="6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Thin"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Thin"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Thin"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Thin"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faut">
  <p:cSld name="Défa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4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1">
  <p:cSld name="Titre 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6"/>
          <p:cNvSpPr txBox="1"/>
          <p:nvPr>
            <p:ph type="title"/>
          </p:nvPr>
        </p:nvSpPr>
        <p:spPr>
          <a:xfrm>
            <a:off x="838200" y="13307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" type="body"/>
          </p:nvPr>
        </p:nvSpPr>
        <p:spPr>
          <a:xfrm>
            <a:off x="838200" y="2671802"/>
            <a:ext cx="10515600" cy="34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>
                <a:solidFill>
                  <a:srgbClr val="D8D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•"/>
              <a:defRPr>
                <a:solidFill>
                  <a:srgbClr val="F2F2F2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2" type="body"/>
          </p:nvPr>
        </p:nvSpPr>
        <p:spPr>
          <a:xfrm>
            <a:off x="838200" y="3023583"/>
            <a:ext cx="10515600" cy="34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•"/>
              <a:defRPr>
                <a:solidFill>
                  <a:srgbClr val="F2F2F2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>
                <a:solidFill>
                  <a:srgbClr val="F2F2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9" name="Google Shape;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4122" y="6454966"/>
            <a:ext cx="1837878" cy="39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ns titre">
  <p:cSld name="Sans titr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7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V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/>
          <p:nvPr>
            <p:ph idx="1" type="body"/>
          </p:nvPr>
        </p:nvSpPr>
        <p:spPr>
          <a:xfrm>
            <a:off x="208905" y="1179321"/>
            <a:ext cx="5662055" cy="5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2" type="body"/>
          </p:nvPr>
        </p:nvSpPr>
        <p:spPr>
          <a:xfrm>
            <a:off x="6246977" y="1179320"/>
            <a:ext cx="5736118" cy="5076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mper">
  <p:cSld name="Bump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 txBox="1"/>
          <p:nvPr>
            <p:ph type="title"/>
          </p:nvPr>
        </p:nvSpPr>
        <p:spPr>
          <a:xfrm>
            <a:off x="838200" y="13219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use">
  <p:cSld name="Paus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>
        <p14:flash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0" y="6460620"/>
            <a:ext cx="12192000" cy="3973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2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  <a:defRPr b="0" i="0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2"/>
          <p:cNvSpPr txBox="1"/>
          <p:nvPr/>
        </p:nvSpPr>
        <p:spPr>
          <a:xfrm>
            <a:off x="11152693" y="6505421"/>
            <a:ext cx="834522" cy="307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0" i="0" lang="fr-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DSE-FT-89</a:t>
            </a:r>
            <a:endParaRPr/>
          </a:p>
        </p:txBody>
      </p:sp>
      <p:sp>
        <p:nvSpPr>
          <p:cNvPr id="14" name="Google Shape;14;p32"/>
          <p:cNvSpPr txBox="1"/>
          <p:nvPr/>
        </p:nvSpPr>
        <p:spPr>
          <a:xfrm>
            <a:off x="185760" y="6505421"/>
            <a:ext cx="743150" cy="307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0" i="0" lang="fr-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oct-2023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abil.lallaoui@gmail.com" TargetMode="External"/><Relationship Id="rId4" Type="http://schemas.openxmlformats.org/officeDocument/2006/relationships/hyperlink" Target="mailto:alle.diop@senelec.s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ggle.com/datasets/kaggle/sf-salaries" TargetMode="External"/><Relationship Id="rId4" Type="http://schemas.openxmlformats.org/officeDocument/2006/relationships/hyperlink" Target="https://www.kaggle.com/datasets/kaggle/sf-salaries/code" TargetMode="External"/><Relationship Id="rId5" Type="http://schemas.openxmlformats.org/officeDocument/2006/relationships/hyperlink" Target="https://www.kaggle.com/code/abdalrahminmohammed/sample-eda-for-sf-salaries-data-with-questions" TargetMode="External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kaggle.com/datasets/kaggle/sf-salaries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ransparentcalifornia.com/salaries/san-francisco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pp.jedha.co/course/project-final-e/project-guideline-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Relationship Id="rId4" Type="http://schemas.openxmlformats.org/officeDocument/2006/relationships/image" Target="../media/image1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2" Type="http://schemas.openxmlformats.org/officeDocument/2006/relationships/image" Target="../media/image30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38.png"/><Relationship Id="rId8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jp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jpg"/><Relationship Id="rId4" Type="http://schemas.openxmlformats.org/officeDocument/2006/relationships/image" Target="../media/image46.png"/><Relationship Id="rId5" Type="http://schemas.openxmlformats.org/officeDocument/2006/relationships/image" Target="../media/image42.png"/><Relationship Id="rId6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jpg"/><Relationship Id="rId4" Type="http://schemas.openxmlformats.org/officeDocument/2006/relationships/image" Target="../media/image30.png"/><Relationship Id="rId5" Type="http://schemas.openxmlformats.org/officeDocument/2006/relationships/image" Target="../media/image48.png"/><Relationship Id="rId6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jp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41.png"/><Relationship Id="rId8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jp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jp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DW9jfqK3jCg0QZ7rCUNk6jOIh7DmQOO7zYCphWAvg7Y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/>
          <p:nvPr>
            <p:ph type="title"/>
          </p:nvPr>
        </p:nvSpPr>
        <p:spPr>
          <a:xfrm>
            <a:off x="838200" y="13307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Oswald"/>
              <a:buNone/>
            </a:pPr>
            <a:r>
              <a:rPr lang="fr-FR"/>
              <a:t>Can ML help you to decide to become an intern at San Francisco </a:t>
            </a:r>
            <a:endParaRPr/>
          </a:p>
        </p:txBody>
      </p:sp>
      <p:sp>
        <p:nvSpPr>
          <p:cNvPr id="50" name="Google Shape;50;p1"/>
          <p:cNvSpPr txBox="1"/>
          <p:nvPr>
            <p:ph idx="1" type="body"/>
          </p:nvPr>
        </p:nvSpPr>
        <p:spPr>
          <a:xfrm>
            <a:off x="838200" y="2877542"/>
            <a:ext cx="10515600" cy="34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100000"/>
              <a:buNone/>
            </a:pPr>
            <a:r>
              <a:rPr lang="fr-FR"/>
              <a:t>Nabil, Ale et Philippe – oct 2023</a:t>
            </a:r>
            <a:endParaRPr/>
          </a:p>
        </p:txBody>
      </p:sp>
      <p:sp>
        <p:nvSpPr>
          <p:cNvPr id="51" name="Google Shape;51;p1"/>
          <p:cNvSpPr txBox="1"/>
          <p:nvPr>
            <p:ph idx="2" type="body"/>
          </p:nvPr>
        </p:nvSpPr>
        <p:spPr>
          <a:xfrm>
            <a:off x="838200" y="3229323"/>
            <a:ext cx="10515600" cy="34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9797"/>
              </a:buClr>
              <a:buSzPts val="1600"/>
              <a:buFont typeface="Arial"/>
              <a:buNone/>
            </a:pPr>
            <a:r>
              <a:rPr lang="fr-FR" u="sng">
                <a:solidFill>
                  <a:srgbClr val="97979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nabil.lallaoui@gmail.com</a:t>
            </a:r>
            <a:r>
              <a:rPr lang="fr-FR">
                <a:solidFill>
                  <a:srgbClr val="979797"/>
                </a:solidFill>
              </a:rPr>
              <a:t> - </a:t>
            </a:r>
            <a:r>
              <a:rPr lang="fr-FR" u="sng">
                <a:solidFill>
                  <a:srgbClr val="97979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alle.diop@senelec.sn</a:t>
            </a:r>
            <a:r>
              <a:rPr lang="fr-FR">
                <a:solidFill>
                  <a:srgbClr val="979797"/>
                </a:solidFill>
              </a:rPr>
              <a:t> - philippe.baucour@gmail.com</a:t>
            </a:r>
            <a:endParaRPr/>
          </a:p>
        </p:txBody>
      </p:sp>
      <p:sp>
        <p:nvSpPr>
          <p:cNvPr id="52" name="Google Shape;52;p1"/>
          <p:cNvSpPr txBox="1"/>
          <p:nvPr/>
        </p:nvSpPr>
        <p:spPr>
          <a:xfrm>
            <a:off x="8993530" y="2333571"/>
            <a:ext cx="2116430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Oswald"/>
              <a:buNone/>
            </a:pPr>
            <a:r>
              <a:rPr b="0" i="0" lang="fr-FR" sz="5400" u="none" cap="none" strike="noStrike">
                <a:solidFill>
                  <a:srgbClr val="C00000"/>
                </a:solidFill>
                <a:latin typeface="Oswald"/>
                <a:ea typeface="Oswald"/>
                <a:cs typeface="Oswald"/>
                <a:sym typeface="Oswald"/>
              </a:rPr>
              <a:t>…or not</a:t>
            </a:r>
            <a:endParaRPr b="0" i="0" sz="5400" u="none" cap="none" strike="noStrike">
              <a:solidFill>
                <a:srgbClr val="C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Agenda</a:t>
            </a:r>
            <a:endParaRPr/>
          </a:p>
        </p:txBody>
      </p:sp>
      <p:graphicFrame>
        <p:nvGraphicFramePr>
          <p:cNvPr id="112" name="Google Shape;112;p10"/>
          <p:cNvGraphicFramePr/>
          <p:nvPr/>
        </p:nvGraphicFramePr>
        <p:xfrm>
          <a:off x="208906" y="1309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{EB6476CE-FE94-4F94-BCF8-CF61EED68628}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Date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Actions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Vendredi 06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sngStrike"/>
                        <a:t>Sélection du sujet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Samedi 07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sngStrike"/>
                        <a:t>Etude préliminaire des données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sngStrike"/>
                        <a:t>Faire tourner les notebooks qui existent déjà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sngStrike"/>
                        <a:t>Peut-on répondre à la question?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sngStrike"/>
                        <a:t>Y a-t-il des questions supplémentaires à aborder ?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Dimanche 08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sngStrike"/>
                        <a:t>Etude préliminaire des données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sngStrike"/>
                        <a:t>Faire tourner les notebooks qui existent déjà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sngStrike"/>
                        <a:t>Peut-on répondre à la question?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sngStrike"/>
                        <a:t>Y a-t-il des questions supplémentaires à aborder ?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Lundi 09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Geler la question à laquelle on va répondre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sngStrike"/>
                        <a:t>Confirmer les options de nettoyage etc.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Distribution des tâches pour la semaine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Mardi 10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Point de cadrage – Sprint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Mercredi 11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Point de synchro – Sprint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Jeudi 12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Finalisation des slides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Répétition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Vendredi 13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fr-FR" sz="1200" u="none" cap="none" strike="noStrike"/>
                        <a:t>Présentation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3" name="Google Shape;113;p10"/>
          <p:cNvSpPr txBox="1"/>
          <p:nvPr/>
        </p:nvSpPr>
        <p:spPr>
          <a:xfrm>
            <a:off x="8735919" y="375164"/>
            <a:ext cx="3022811" cy="2031323"/>
          </a:xfrm>
          <a:prstGeom prst="rect">
            <a:avLst/>
          </a:prstGeom>
          <a:solidFill>
            <a:srgbClr val="FCE6D6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Est-ce qu’on répond aux questions des 2 slides 4 &amp; 5 précédents?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Montrer les outils et les technos vus pendant les 2 semaines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5918" y="2558657"/>
            <a:ext cx="3022811" cy="17003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15" name="Google Shape;11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5918" y="4451514"/>
            <a:ext cx="3022810" cy="170033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16" name="Google Shape;116;p10"/>
          <p:cNvSpPr txBox="1"/>
          <p:nvPr/>
        </p:nvSpPr>
        <p:spPr>
          <a:xfrm>
            <a:off x="1346409" y="5690180"/>
            <a:ext cx="3550544" cy="923328"/>
          </a:xfrm>
          <a:prstGeom prst="rect">
            <a:avLst/>
          </a:prstGeom>
          <a:solidFill>
            <a:srgbClr val="FCE6D6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Méthode agile scrum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 de cadrage le matin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Sprint dans la journée ou le soir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Project Management - Vendredi 06 – Sprint 2 jours</a:t>
            </a:r>
            <a:endParaRPr/>
          </a:p>
        </p:txBody>
      </p:sp>
      <p:sp>
        <p:nvSpPr>
          <p:cNvPr id="122" name="Google Shape;122;p11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TO DO pour Lundi 09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Nabil :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Récupérer le fichier .csv sur </a:t>
            </a:r>
            <a:r>
              <a:rPr lang="fr-FR" u="sng">
                <a:solidFill>
                  <a:schemeClr val="hlink"/>
                </a:solidFill>
                <a:hlinkClick r:id="rId3"/>
              </a:rPr>
              <a:t>https://www.kaggle.com/datasets/kaggle/sf-salaries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Lire </a:t>
            </a:r>
            <a:r>
              <a:rPr lang="fr-FR" u="sng">
                <a:solidFill>
                  <a:schemeClr val="hlink"/>
                </a:solidFill>
                <a:hlinkClick r:id="rId4"/>
              </a:rPr>
              <a:t>https://www.kaggle.com/datasets/kaggle/sf-salaries/code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Commencer un jupyter notebook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S’inspirer de </a:t>
            </a:r>
            <a:r>
              <a:rPr lang="fr-FR" u="sng">
                <a:solidFill>
                  <a:schemeClr val="hlink"/>
                </a:solidFill>
                <a:hlinkClick r:id="rId5"/>
              </a:rPr>
              <a:t>https://www.kaggle.com/code/abdalrahminmohammed/sample-eda-for-sf-salaries-data-with-questions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Est-ce qu’on peut tracer le revenu moyen par métier/groupe de 2011 à 2022 ?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Est-ce qu’on observe quelque chose ?</a:t>
            </a:r>
            <a:endParaRPr/>
          </a:p>
          <a:p>
            <a:pPr indent="-15875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Philippe :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 strike="sngStrike"/>
              <a:t>Récupérer les derniers fichiers salaries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 strike="sngStrike"/>
              <a:t>Automatiser la concaténation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 strike="sngStrike"/>
              <a:t>Génération d’un unique .csv, d’un .sqlite,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 strike="sngStrike"/>
              <a:t>Voir comment les monter sur Google Cloud </a:t>
            </a:r>
            <a:endParaRPr/>
          </a:p>
        </p:txBody>
      </p:sp>
      <p:pic>
        <p:nvPicPr>
          <p:cNvPr id="123" name="Google Shape;12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88848" y="1942156"/>
            <a:ext cx="2054986" cy="89739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Project Management – Lundi 09 – Sprint 1 jour</a:t>
            </a:r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TO DO pour Mardi 10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Ale :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Faire ce que a fait Nabil ce WE afin de se familiariser avec le jeu de données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Nabil :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Utiliser le fichier de 50 MB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Voir comment sortir les courbes de Base Revenu et Total revenue par années</a:t>
            </a:r>
            <a:endParaRPr/>
          </a:p>
          <a:p>
            <a:pPr indent="-139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Philippe :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Voir comment sortir une feuille xlsx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Créer un Data Lake sur Google Cloud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Vérifier si il y a des valeurs Total Revenue à 0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Voir comment sortir les courbes de Base Revenue et Total Revenue par années</a:t>
            </a:r>
            <a:endParaRPr/>
          </a:p>
          <a:p>
            <a:pPr indent="-139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Project Management – Mardi 10 – Sprint 1 jour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TO DO pour Mercredi 11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On a pas eu le temps de parler ce midi.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Trop de retard dans le cours à midi et le soir</a:t>
            </a:r>
            <a:endParaRPr/>
          </a:p>
          <a:p>
            <a:pPr indent="-87629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Ale :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Commencer à voir ces histoires de régressions linéaires 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Nabil :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Compter le nombre de nom uniques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Commencer à voir ces histoires de régressions linéaires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Philippe :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Compter le nombre de nom uniques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Avancer sur l’EDA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Revoir le notebook et sa traduction US</a:t>
            </a:r>
            <a:endParaRPr/>
          </a:p>
          <a:p>
            <a:pPr indent="-149225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Project Management – Mercredi 11 – Sprint 1 jour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TO DO pour Jeudi 12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Ale :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Terminer régression linéaire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Nabil :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Terminer régression linéaire 2 groupes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Philippe :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Terminer régression linéaire 2 groupes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Mettre le projet sur GitHub ?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Project Management – Jeudi 12 – Sprint 1 jour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TO DO pour Vendredi 13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Ale :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Lire les slides : focus intro, 3 slides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Nabil :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Lire les slides : focus mid section 3 slides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Philippe :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Lire les slides : les autres slides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Partage github et drive pour review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6884448" y="1470933"/>
            <a:ext cx="5098646" cy="4524313"/>
          </a:xfrm>
          <a:prstGeom prst="rect">
            <a:avLst/>
          </a:prstGeom>
          <a:solidFill>
            <a:srgbClr val="FCE6D6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Idées en vrac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sng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Supprimer les lignes avec que des 0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Mettre le projet sur GitHub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sng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Matrice de corrélation pour voir si il y a pas des colonnes à virer ASAP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sng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 faut décider si on garde ou pas les TotalPayBenefits qui sont à 0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sng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Standardisation des données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sng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Virer les Id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sng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Faire un modèle regression linéaire</a:t>
            </a:r>
            <a:r>
              <a:rPr b="0" i="0" lang="fr-F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sng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Traiter 2 groupes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Faire un modèle random forrest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Garder le meilleur des modèles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sng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Spliter le notebook en 2 ou en 3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Virer les 5 lignes dont le TotalPayBenefits est &lt; 0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Refactoriser le code df1 et df2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Double espace dans les noms / métiers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Collecting the data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The csv available here : </a:t>
            </a:r>
            <a:r>
              <a:rPr lang="fr-FR" u="sng">
                <a:solidFill>
                  <a:schemeClr val="hlink"/>
                </a:solidFill>
                <a:hlinkClick r:id="rId3"/>
              </a:rPr>
              <a:t>https://www.kaggle.com/datasets/kaggle/sf-salaries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Include data from 2011 to 2014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8199" y="2352578"/>
            <a:ext cx="10158340" cy="260626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Collecting the data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Available : </a:t>
            </a:r>
            <a:r>
              <a:rPr lang="fr-FR" u="sng">
                <a:solidFill>
                  <a:schemeClr val="hlink"/>
                </a:solidFill>
                <a:hlinkClick r:id="rId3"/>
              </a:rPr>
              <a:t>https://transparentcalifornia.com/salaries/san-francisco/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A long &amp; tedious process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We got the csv files from 2011 to 2022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460" y="2349074"/>
            <a:ext cx="5283614" cy="30213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7739" y="3171279"/>
            <a:ext cx="4813833" cy="170793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Collecting the data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We had to concatenate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san-francisco-2011.csv … san-francisco-2022.csv files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Create a sf_salaries_2011_2022.csv file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Create a sf_salaries_2011_2022.sqlite file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3166393" y="4345730"/>
            <a:ext cx="8660350" cy="1754324"/>
          </a:xfrm>
          <a:prstGeom prst="rect">
            <a:avLst/>
          </a:prstGeom>
          <a:solidFill>
            <a:srgbClr val="FCE6D6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Routine Python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Philippe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sng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L’étude préliminaire des questions peut se faire sur le fichier sf_salaries_2011_2014.csv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sng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remplacera ensuite par sf_salaries_2011_2022.csv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 besoin de standardisation tous les montants sont en $ (=&gt; même échelle)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6446140" y="2246435"/>
            <a:ext cx="5002752" cy="1477325"/>
          </a:xfrm>
          <a:prstGeom prst="rect">
            <a:avLst/>
          </a:prstGeom>
          <a:solidFill>
            <a:srgbClr val="FCE6D6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Parler du cleaning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sng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Conversion ‘.’ en ‘,’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.xlsx plutôt que .csv ? Pas un pb pour Pandas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Load the csv in a dataset on GoogleCloud 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n Francisco : Visites à vélo - le MEILLEUR de 2023 - Annulation GRATUITE  | GetYourGuide" id="177" name="Google Shape;177;p19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-1" y="1"/>
            <a:ext cx="12957573" cy="647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Problem Statement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Proposed on JULIE web page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Since 2011 the SF administration publish salaries </a:t>
            </a:r>
            <a:br>
              <a:rPr lang="fr-FR"/>
            </a:br>
            <a:r>
              <a:rPr lang="fr-FR"/>
              <a:t>information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The data set seemed OK in </a:t>
            </a:r>
            <a:r>
              <a:rPr lang="fr-FR">
                <a:latin typeface="Oswald"/>
                <a:ea typeface="Oswald"/>
                <a:cs typeface="Oswald"/>
                <a:sym typeface="Oswald"/>
              </a:rPr>
              <a:t>first approximation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0279" y="853439"/>
            <a:ext cx="4219455" cy="176032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5087" y="3024347"/>
            <a:ext cx="5018279" cy="185620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82" name="Google Shape;182;p19"/>
          <p:cNvSpPr txBox="1"/>
          <p:nvPr/>
        </p:nvSpPr>
        <p:spPr>
          <a:xfrm>
            <a:off x="206636" y="5406372"/>
            <a:ext cx="11802268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1" lang="fr-FR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"Can we use what we've learned to analyze data and extract useful information?"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Deliverable </a:t>
            </a:r>
            <a:endParaRPr/>
          </a:p>
        </p:txBody>
      </p:sp>
      <p:sp>
        <p:nvSpPr>
          <p:cNvPr id="58" name="Google Shape;58;p2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fr-FR"/>
              <a:t>Lire : </a:t>
            </a:r>
            <a:r>
              <a:rPr lang="fr-FR" u="sng">
                <a:solidFill>
                  <a:schemeClr val="hlink"/>
                </a:solidFill>
                <a:hlinkClick r:id="rId3"/>
              </a:rPr>
              <a:t>https://app.jedha.co/course/project-final-e/project-guideline-e</a:t>
            </a:r>
            <a:endParaRPr/>
          </a:p>
          <a:p>
            <a:pPr indent="-31623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fr-FR"/>
              <a:t>A presentation that you are going to give in front of the class.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The presentation will be </a:t>
            </a:r>
            <a:r>
              <a:rPr b="1" lang="fr-FR" sz="1900">
                <a:solidFill>
                  <a:srgbClr val="C00000"/>
                </a:solidFill>
              </a:rPr>
              <a:t>10 minutes </a:t>
            </a:r>
            <a:r>
              <a:rPr lang="fr-FR"/>
              <a:t>including </a:t>
            </a:r>
            <a:r>
              <a:rPr b="1" lang="fr-FR" sz="1900">
                <a:solidFill>
                  <a:srgbClr val="C00000"/>
                </a:solidFill>
              </a:rPr>
              <a:t>5 minutes </a:t>
            </a:r>
            <a:r>
              <a:rPr lang="fr-FR"/>
              <a:t>of questions. 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Your presentation should include</a:t>
            </a:r>
            <a:endParaRPr/>
          </a:p>
          <a:p>
            <a:pPr indent="-320039" lvl="2" marL="123443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A </a:t>
            </a:r>
            <a:r>
              <a:rPr b="1" lang="fr-FR" sz="1900">
                <a:solidFill>
                  <a:srgbClr val="C00000"/>
                </a:solidFill>
              </a:rPr>
              <a:t>rational</a:t>
            </a:r>
            <a:r>
              <a:rPr lang="fr-FR"/>
              <a:t> selection of your data in accordance with the problem you are trying to solve.</a:t>
            </a:r>
            <a:endParaRPr/>
          </a:p>
          <a:p>
            <a:pPr indent="-320039" lvl="2" marL="123443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Why were </a:t>
            </a:r>
            <a:r>
              <a:rPr b="1" lang="fr-FR" sz="1900">
                <a:solidFill>
                  <a:srgbClr val="C00000"/>
                </a:solidFill>
              </a:rPr>
              <a:t>the tools </a:t>
            </a:r>
            <a:r>
              <a:rPr lang="fr-FR"/>
              <a:t>you used best suited to help you with your analysis?</a:t>
            </a:r>
            <a:endParaRPr/>
          </a:p>
          <a:p>
            <a:pPr indent="-320039" lvl="2" marL="123443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Do you have a lot of </a:t>
            </a:r>
            <a:r>
              <a:rPr b="1" lang="fr-FR" sz="1900">
                <a:solidFill>
                  <a:srgbClr val="C00000"/>
                </a:solidFill>
              </a:rPr>
              <a:t>data cleaning </a:t>
            </a:r>
            <a:r>
              <a:rPr lang="fr-FR"/>
              <a:t>to do?</a:t>
            </a:r>
            <a:endParaRPr/>
          </a:p>
          <a:p>
            <a:pPr indent="-320039" lvl="2" marL="123443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Present your results and don't forget to add </a:t>
            </a:r>
            <a:r>
              <a:rPr b="1" lang="fr-FR" sz="1900">
                <a:solidFill>
                  <a:srgbClr val="C00000"/>
                </a:solidFill>
              </a:rPr>
              <a:t>statistical evidence</a:t>
            </a:r>
            <a:r>
              <a:rPr lang="fr-FR"/>
              <a:t>.</a:t>
            </a:r>
            <a:endParaRPr/>
          </a:p>
          <a:p>
            <a:pPr indent="-320039" lvl="2" marL="123443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Make a relevant and </a:t>
            </a:r>
            <a:r>
              <a:rPr b="1" lang="fr-FR" sz="1900">
                <a:solidFill>
                  <a:srgbClr val="C00000"/>
                </a:solidFill>
              </a:rPr>
              <a:t>synthetic presentation</a:t>
            </a:r>
            <a:endParaRPr/>
          </a:p>
          <a:p>
            <a:pPr indent="-320039" lvl="2" marL="123443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Make us </a:t>
            </a:r>
            <a:r>
              <a:rPr b="1" lang="fr-FR" sz="1900">
                <a:solidFill>
                  <a:srgbClr val="C00000"/>
                </a:solidFill>
              </a:rPr>
              <a:t>a recommendation </a:t>
            </a:r>
            <a:r>
              <a:rPr lang="fr-FR"/>
              <a:t>section that opens up for discussion.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fr-FR"/>
              <a:t>Your code if you have any.</a:t>
            </a:r>
            <a:endParaRPr/>
          </a:p>
        </p:txBody>
      </p:sp>
      <p:sp>
        <p:nvSpPr>
          <p:cNvPr id="59" name="Google Shape;59;p2"/>
          <p:cNvSpPr txBox="1"/>
          <p:nvPr/>
        </p:nvSpPr>
        <p:spPr>
          <a:xfrm>
            <a:off x="9257355" y="2270766"/>
            <a:ext cx="2165014" cy="646329"/>
          </a:xfrm>
          <a:prstGeom prst="rect">
            <a:avLst/>
          </a:prstGeom>
          <a:solidFill>
            <a:srgbClr val="FCE6D6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 min de slides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 min de questions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n Francisco Rue Ville - Photo gratuite sur Pixabay - Pixabay" id="188" name="Google Shape;188;p20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-1701513"/>
            <a:ext cx="12192000" cy="816327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Process</a:t>
            </a:r>
            <a:endParaRPr/>
          </a:p>
        </p:txBody>
      </p:sp>
      <p:grpSp>
        <p:nvGrpSpPr>
          <p:cNvPr id="190" name="Google Shape;190;p20"/>
          <p:cNvGrpSpPr/>
          <p:nvPr/>
        </p:nvGrpSpPr>
        <p:grpSpPr>
          <a:xfrm>
            <a:off x="586823" y="2644469"/>
            <a:ext cx="11065582" cy="2164500"/>
            <a:chOff x="1021" y="2317963"/>
            <a:chExt cx="11065582" cy="2164500"/>
          </a:xfrm>
        </p:grpSpPr>
        <p:sp>
          <p:nvSpPr>
            <p:cNvPr id="191" name="Google Shape;191;p20"/>
            <p:cNvSpPr/>
            <p:nvPr/>
          </p:nvSpPr>
          <p:spPr>
            <a:xfrm>
              <a:off x="1021" y="2317963"/>
              <a:ext cx="2385916" cy="864000"/>
            </a:xfrm>
            <a:prstGeom prst="chevron">
              <a:avLst>
                <a:gd fmla="val 50000" name="adj"/>
              </a:avLst>
            </a:prstGeom>
            <a:solidFill>
              <a:srgbClr val="F1893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 txBox="1"/>
            <p:nvPr/>
          </p:nvSpPr>
          <p:spPr>
            <a:xfrm>
              <a:off x="433021" y="2317963"/>
              <a:ext cx="1521916" cy="8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fr-F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Collecting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1021" y="3289963"/>
              <a:ext cx="1908733" cy="1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 txBox="1"/>
            <p:nvPr/>
          </p:nvSpPr>
          <p:spPr>
            <a:xfrm>
              <a:off x="1021" y="3289963"/>
              <a:ext cx="1908733" cy="1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Char char="•"/>
              </a:pPr>
              <a:r>
                <a:rPr b="0" i="0" lang="fr-FR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Download</a:t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2170938" y="2317963"/>
              <a:ext cx="2385916" cy="864000"/>
            </a:xfrm>
            <a:prstGeom prst="chevron">
              <a:avLst>
                <a:gd fmla="val 50000" name="adj"/>
              </a:avLst>
            </a:prstGeom>
            <a:solidFill>
              <a:srgbClr val="E4B43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 txBox="1"/>
            <p:nvPr/>
          </p:nvSpPr>
          <p:spPr>
            <a:xfrm>
              <a:off x="2602938" y="2317963"/>
              <a:ext cx="1521916" cy="8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fr-F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Preprocessing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2170938" y="3289963"/>
              <a:ext cx="1908733" cy="1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 txBox="1"/>
            <p:nvPr/>
          </p:nvSpPr>
          <p:spPr>
            <a:xfrm>
              <a:off x="2170938" y="3289963"/>
              <a:ext cx="1908733" cy="1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Char char="•"/>
              </a:pPr>
              <a:r>
                <a:rPr b="0" i="0" lang="fr-FR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Cleaning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Char char="•"/>
              </a:pPr>
              <a:r>
                <a:rPr b="0" i="0" lang="fr-FR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Merging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Char char="•"/>
              </a:pPr>
              <a:r>
                <a:rPr b="0" i="0" lang="fr-FR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  <a:p>
              <a:pPr indent="-698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4340854" y="2317963"/>
              <a:ext cx="2385916" cy="864000"/>
            </a:xfrm>
            <a:prstGeom prst="chevron">
              <a:avLst>
                <a:gd fmla="val 50000" name="adj"/>
              </a:avLst>
            </a:prstGeom>
            <a:solidFill>
              <a:srgbClr val="D2D43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 txBox="1"/>
            <p:nvPr/>
          </p:nvSpPr>
          <p:spPr>
            <a:xfrm>
              <a:off x="4772854" y="2317963"/>
              <a:ext cx="1521916" cy="8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fr-F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Exploration</a:t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4340854" y="3289963"/>
              <a:ext cx="1908733" cy="1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 txBox="1"/>
            <p:nvPr/>
          </p:nvSpPr>
          <p:spPr>
            <a:xfrm>
              <a:off x="4340854" y="3289963"/>
              <a:ext cx="1908733" cy="1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Char char="•"/>
              </a:pPr>
              <a:r>
                <a:rPr b="0" i="0" lang="fr-FR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What is available?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Char char="•"/>
              </a:pPr>
              <a:r>
                <a:rPr b="0" i="0" lang="fr-FR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Meaning?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Char char="•"/>
              </a:pPr>
              <a:r>
                <a:rPr b="0" i="0" lang="fr-FR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More cleaning?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Char char="•"/>
              </a:pPr>
              <a:r>
                <a:rPr b="0" i="0" lang="fr-FR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Display Target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Char char="•"/>
              </a:pPr>
              <a:r>
                <a:rPr b="0" i="0" lang="fr-FR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6510771" y="2317963"/>
              <a:ext cx="2385916" cy="864000"/>
            </a:xfrm>
            <a:prstGeom prst="chevron">
              <a:avLst>
                <a:gd fmla="val 50000" name="adj"/>
              </a:avLst>
            </a:prstGeom>
            <a:solidFill>
              <a:srgbClr val="9AC33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 txBox="1"/>
            <p:nvPr/>
          </p:nvSpPr>
          <p:spPr>
            <a:xfrm>
              <a:off x="6942771" y="2317963"/>
              <a:ext cx="1521916" cy="8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fr-F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Modelisation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6510771" y="3289963"/>
              <a:ext cx="1908733" cy="1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 txBox="1"/>
            <p:nvPr/>
          </p:nvSpPr>
          <p:spPr>
            <a:xfrm>
              <a:off x="6510771" y="3289963"/>
              <a:ext cx="1908733" cy="1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Char char="•"/>
              </a:pPr>
              <a:r>
                <a:rPr b="0" i="0" lang="fr-FR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Linear Regression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Char char="•"/>
              </a:pPr>
              <a:r>
                <a:rPr b="0" i="0" lang="fr-FR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8680687" y="2317963"/>
              <a:ext cx="2385916" cy="864000"/>
            </a:xfrm>
            <a:prstGeom prst="chevron">
              <a:avLst>
                <a:gd fmla="val 50000" name="adj"/>
              </a:avLst>
            </a:prstGeom>
            <a:solidFill>
              <a:srgbClr val="6FAB4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 txBox="1"/>
            <p:nvPr/>
          </p:nvSpPr>
          <p:spPr>
            <a:xfrm>
              <a:off x="9112687" y="2317963"/>
              <a:ext cx="1521916" cy="8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fr-F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</p:grpSp>
      <p:pic>
        <p:nvPicPr>
          <p:cNvPr descr="Télécharger du cloud avec un remplissage uni" id="209" name="Google Shape;2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627" y="161036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0"/>
          <p:cNvGrpSpPr/>
          <p:nvPr/>
        </p:nvGrpSpPr>
        <p:grpSpPr>
          <a:xfrm>
            <a:off x="2153230" y="1425695"/>
            <a:ext cx="917787" cy="1110103"/>
            <a:chOff x="1899920" y="1425695"/>
            <a:chExt cx="917787" cy="1110103"/>
          </a:xfrm>
        </p:grpSpPr>
        <p:pic>
          <p:nvPicPr>
            <p:cNvPr descr="Calendrier mensuel avec un remplissage uni" id="211" name="Google Shape;211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0"/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Oswald"/>
                <a:buNone/>
              </a:pPr>
              <a:r>
                <a:rPr b="0" i="0" lang="fr-FR" sz="18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Data lake</a:t>
              </a:r>
              <a:endParaRPr b="0" i="0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13" name="Google Shape;213;p20"/>
          <p:cNvGrpSpPr/>
          <p:nvPr/>
        </p:nvGrpSpPr>
        <p:grpSpPr>
          <a:xfrm>
            <a:off x="4076838" y="1425695"/>
            <a:ext cx="1424427" cy="1110103"/>
            <a:chOff x="3848238" y="1425695"/>
            <a:chExt cx="1424427" cy="1110103"/>
          </a:xfrm>
        </p:grpSpPr>
        <p:pic>
          <p:nvPicPr>
            <p:cNvPr descr="Calendrier journalier contour" id="214" name="Google Shape;214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0"/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Oswald"/>
                <a:buNone/>
              </a:pPr>
              <a:r>
                <a:rPr b="0" i="0" lang="fr-FR" sz="18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Data warehouse</a:t>
              </a:r>
              <a:endParaRPr b="0" i="0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322127" y="1436733"/>
            <a:ext cx="461022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Web</a:t>
            </a:r>
            <a:endParaRPr/>
          </a:p>
        </p:txBody>
      </p:sp>
      <p:grpSp>
        <p:nvGrpSpPr>
          <p:cNvPr id="217" name="Google Shape;217;p20"/>
          <p:cNvGrpSpPr/>
          <p:nvPr/>
        </p:nvGrpSpPr>
        <p:grpSpPr>
          <a:xfrm>
            <a:off x="6510476" y="1438843"/>
            <a:ext cx="1890900" cy="1049277"/>
            <a:chOff x="6627864" y="1438843"/>
            <a:chExt cx="1890900" cy="1049277"/>
          </a:xfrm>
        </p:grpSpPr>
        <p:pic>
          <p:nvPicPr>
            <p:cNvPr descr="Papier avec un remplissage uni" id="218" name="Google Shape;218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0"/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Oswald"/>
                <a:buNone/>
              </a:pPr>
              <a:r>
                <a:rPr b="0" i="0" lang="fr-FR" sz="18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Data for modelisation</a:t>
              </a:r>
              <a:endParaRPr b="0" i="0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9927292" y="1436733"/>
            <a:ext cx="1065354" cy="1051868"/>
            <a:chOff x="9828439" y="1436733"/>
            <a:chExt cx="1065354" cy="1051868"/>
          </a:xfrm>
        </p:grpSpPr>
        <p:pic>
          <p:nvPicPr>
            <p:cNvPr descr="Document avec un remplissage uni" id="221" name="Google Shape;221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0"/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Oswald"/>
                <a:buNone/>
              </a:pPr>
              <a:r>
                <a:rPr b="0" i="0" lang="fr-FR" sz="18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Information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s Quartiers de San Francisco : zoom sur 19 quartiers mythiques" id="228" name="Google Shape;228;p21"/>
          <p:cNvPicPr preferRelativeResize="0"/>
          <p:nvPr/>
        </p:nvPicPr>
        <p:blipFill rotWithShape="1">
          <a:blip r:embed="rId3">
            <a:alphaModFix amt="20000"/>
          </a:blip>
          <a:srcRect b="0" l="0" r="19443" t="0"/>
          <a:stretch/>
        </p:blipFill>
        <p:spPr>
          <a:xfrm>
            <a:off x="0" y="-47585"/>
            <a:ext cx="12334087" cy="65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Collecting</a:t>
            </a:r>
            <a:endParaRPr/>
          </a:p>
        </p:txBody>
      </p:sp>
      <p:pic>
        <p:nvPicPr>
          <p:cNvPr id="230" name="Google Shape;230;p21"/>
          <p:cNvPicPr preferRelativeResize="0"/>
          <p:nvPr/>
        </p:nvPicPr>
        <p:blipFill rotWithShape="1">
          <a:blip r:embed="rId4">
            <a:alphaModFix/>
          </a:blip>
          <a:srcRect b="0" l="0" r="57566" t="0"/>
          <a:stretch/>
        </p:blipFill>
        <p:spPr>
          <a:xfrm>
            <a:off x="4302228" y="4120093"/>
            <a:ext cx="2449207" cy="171731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906" y="2415992"/>
            <a:ext cx="3548711" cy="202927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232" name="Google Shape;232;p21"/>
          <p:cNvGrpSpPr/>
          <p:nvPr/>
        </p:nvGrpSpPr>
        <p:grpSpPr>
          <a:xfrm>
            <a:off x="1170931" y="4675808"/>
            <a:ext cx="1624659" cy="869021"/>
            <a:chOff x="833065" y="3323435"/>
            <a:chExt cx="1624659" cy="869021"/>
          </a:xfrm>
        </p:grpSpPr>
        <p:pic>
          <p:nvPicPr>
            <p:cNvPr descr="Document avec un remplissage uni" id="233" name="Google Shape;233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3065" y="3323435"/>
              <a:ext cx="591533" cy="591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cument avec un remplissage uni" id="234" name="Google Shape;234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49628" y="3600923"/>
              <a:ext cx="591533" cy="591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cument avec un remplissage uni" id="235" name="Google Shape;235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66191" y="3410108"/>
              <a:ext cx="591533" cy="5915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1"/>
          <p:cNvSpPr/>
          <p:nvPr/>
        </p:nvSpPr>
        <p:spPr>
          <a:xfrm>
            <a:off x="3141162" y="4784312"/>
            <a:ext cx="1010920" cy="5915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49B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5451232" y="1278285"/>
            <a:ext cx="2594619" cy="1200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12 .csv files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4 MB each</a:t>
            </a:r>
            <a:endParaRPr b="0" i="0" sz="2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Manual process</a:t>
            </a: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 : projet_1_collecting.ipynb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96369" y="3396412"/>
            <a:ext cx="4790301" cy="273213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/>
          <p:nvPr/>
        </p:nvSpPr>
        <p:spPr>
          <a:xfrm>
            <a:off x="8721011" y="3755853"/>
            <a:ext cx="1001487" cy="364240"/>
          </a:xfrm>
          <a:prstGeom prst="rect">
            <a:avLst/>
          </a:prstGeom>
          <a:solidFill>
            <a:srgbClr val="FCE6D6">
              <a:alpha val="29803"/>
            </a:srgbClr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9060020" y="124788"/>
            <a:ext cx="317241" cy="29501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53755" y="470609"/>
            <a:ext cx="3029339" cy="28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i faire à San Francisco ?" id="248" name="Google Shape;248;p22"/>
          <p:cNvPicPr preferRelativeResize="0"/>
          <p:nvPr/>
        </p:nvPicPr>
        <p:blipFill rotWithShape="1">
          <a:blip r:embed="rId3">
            <a:alphaModFix amt="20000"/>
          </a:blip>
          <a:srcRect b="0" l="0" r="0" t="14575"/>
          <a:stretch/>
        </p:blipFill>
        <p:spPr>
          <a:xfrm>
            <a:off x="0" y="-193041"/>
            <a:ext cx="12192000" cy="666563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Preprocessing</a:t>
            </a:r>
            <a:endParaRPr/>
          </a:p>
        </p:txBody>
      </p:sp>
      <p:pic>
        <p:nvPicPr>
          <p:cNvPr id="250" name="Google Shape;250;p22"/>
          <p:cNvPicPr preferRelativeResize="0"/>
          <p:nvPr/>
        </p:nvPicPr>
        <p:blipFill rotWithShape="1">
          <a:blip r:embed="rId4">
            <a:alphaModFix/>
          </a:blip>
          <a:srcRect b="0" l="48410" r="21745" t="0"/>
          <a:stretch/>
        </p:blipFill>
        <p:spPr>
          <a:xfrm>
            <a:off x="6451715" y="1511498"/>
            <a:ext cx="1983644" cy="197765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51" name="Google Shape;25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4413" y="4876477"/>
            <a:ext cx="1991219" cy="141224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52" name="Google Shape;252;p22"/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 : projet_1_collecting.ipynb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5279401" y="5285617"/>
            <a:ext cx="1010920" cy="5915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DFE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254;p22"/>
          <p:cNvGrpSpPr/>
          <p:nvPr/>
        </p:nvGrpSpPr>
        <p:grpSpPr>
          <a:xfrm>
            <a:off x="305331" y="1556060"/>
            <a:ext cx="4790301" cy="3136543"/>
            <a:chOff x="305331" y="1556060"/>
            <a:chExt cx="4790301" cy="3136543"/>
          </a:xfrm>
        </p:grpSpPr>
        <p:pic>
          <p:nvPicPr>
            <p:cNvPr id="255" name="Google Shape;255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5331" y="1960465"/>
              <a:ext cx="4790301" cy="2732138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sp>
          <p:nvSpPr>
            <p:cNvPr id="256" name="Google Shape;256;p22"/>
            <p:cNvSpPr txBox="1"/>
            <p:nvPr/>
          </p:nvSpPr>
          <p:spPr>
            <a:xfrm>
              <a:off x="305331" y="1556060"/>
              <a:ext cx="881008" cy="36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Oswald"/>
                <a:buNone/>
              </a:pPr>
              <a:r>
                <a:rPr b="0" i="0" lang="fr-FR" sz="18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Data lake</a:t>
              </a:r>
              <a:endParaRPr b="0" i="0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257" name="Google Shape;25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51715" y="4876477"/>
            <a:ext cx="1983644" cy="141224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58" name="Google Shape;258;p22"/>
          <p:cNvSpPr txBox="1"/>
          <p:nvPr/>
        </p:nvSpPr>
        <p:spPr>
          <a:xfrm>
            <a:off x="10362729" y="4935136"/>
            <a:ext cx="1504577" cy="1077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1 .csv file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1 .sqlite file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sng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1 .xlsx file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-FR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50 MB each</a:t>
            </a:r>
            <a:endParaRPr b="0" i="0" sz="1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59" name="Google Shape;259;p22"/>
          <p:cNvGrpSpPr/>
          <p:nvPr/>
        </p:nvGrpSpPr>
        <p:grpSpPr>
          <a:xfrm>
            <a:off x="8773589" y="921653"/>
            <a:ext cx="3214573" cy="2006533"/>
            <a:chOff x="8680288" y="461345"/>
            <a:chExt cx="3214573" cy="2006533"/>
          </a:xfrm>
        </p:grpSpPr>
        <p:pic>
          <p:nvPicPr>
            <p:cNvPr id="260" name="Google Shape;260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33758" y="461345"/>
              <a:ext cx="2661103" cy="2006533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Base de données avec un remplissage uni" id="261" name="Google Shape;261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680288" y="461345"/>
              <a:ext cx="526198" cy="5261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22"/>
          <p:cNvGrpSpPr/>
          <p:nvPr/>
        </p:nvGrpSpPr>
        <p:grpSpPr>
          <a:xfrm>
            <a:off x="8780220" y="3086474"/>
            <a:ext cx="3207942" cy="1676106"/>
            <a:chOff x="8686919" y="2800336"/>
            <a:chExt cx="3207942" cy="1676106"/>
          </a:xfrm>
        </p:grpSpPr>
        <p:pic>
          <p:nvPicPr>
            <p:cNvPr descr="Une image contenant texte, Police, nombre, ligne&#10;&#10;Description générée automatiquement" id="263" name="Google Shape;263;p22"/>
            <p:cNvPicPr preferRelativeResize="0"/>
            <p:nvPr/>
          </p:nvPicPr>
          <p:blipFill rotWithShape="1">
            <a:blip r:embed="rId10">
              <a:alphaModFix/>
            </a:blip>
            <a:srcRect b="0" l="0" r="42943" t="0"/>
            <a:stretch/>
          </p:blipFill>
          <p:spPr>
            <a:xfrm>
              <a:off x="9233758" y="2914060"/>
              <a:ext cx="2661103" cy="1562382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onception web avec un remplissage uni" id="264" name="Google Shape;264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686919" y="2800336"/>
              <a:ext cx="526198" cy="52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5" name="Google Shape;265;p22"/>
          <p:cNvSpPr txBox="1"/>
          <p:nvPr/>
        </p:nvSpPr>
        <p:spPr>
          <a:xfrm>
            <a:off x="2067896" y="5182489"/>
            <a:ext cx="954747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Raw data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8596753" y="5182489"/>
            <a:ext cx="1648847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Data for analysis</a:t>
            </a:r>
            <a:endParaRPr b="0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1840814" y="2312666"/>
            <a:ext cx="1001487" cy="364240"/>
          </a:xfrm>
          <a:prstGeom prst="rect">
            <a:avLst/>
          </a:prstGeom>
          <a:solidFill>
            <a:srgbClr val="FCE6D6">
              <a:alpha val="29803"/>
            </a:srgbClr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9657181" y="124788"/>
            <a:ext cx="317241" cy="29501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53755" y="470609"/>
            <a:ext cx="3029339" cy="28948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/>
          <p:nvPr/>
        </p:nvSpPr>
        <p:spPr>
          <a:xfrm rot="-5400000">
            <a:off x="6892958" y="3943729"/>
            <a:ext cx="1101162" cy="5915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DFE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n Francisco: quoi faire et voir en ville | C-Magazine" id="276" name="Google Shape;276;p23"/>
          <p:cNvPicPr preferRelativeResize="0"/>
          <p:nvPr/>
        </p:nvPicPr>
        <p:blipFill rotWithShape="1">
          <a:blip r:embed="rId3">
            <a:alphaModFix amt="20000"/>
          </a:blip>
          <a:srcRect b="0" l="0" r="0" t="27901"/>
          <a:stretch/>
        </p:blipFill>
        <p:spPr>
          <a:xfrm>
            <a:off x="0" y="-137160"/>
            <a:ext cx="12192000" cy="660654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Exploration</a:t>
            </a:r>
            <a:endParaRPr/>
          </a:p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832" y="2607861"/>
            <a:ext cx="1684166" cy="131837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79" name="Google Shape;279;p23"/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 : projet_2_EDA.ipynb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p23"/>
          <p:cNvGrpSpPr/>
          <p:nvPr/>
        </p:nvGrpSpPr>
        <p:grpSpPr>
          <a:xfrm>
            <a:off x="1663584" y="1189358"/>
            <a:ext cx="9114310" cy="4366638"/>
            <a:chOff x="2356263" y="324354"/>
            <a:chExt cx="9114310" cy="4366638"/>
          </a:xfrm>
        </p:grpSpPr>
        <p:pic>
          <p:nvPicPr>
            <p:cNvPr id="281" name="Google Shape;28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56263" y="324354"/>
              <a:ext cx="9114310" cy="4366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23"/>
            <p:cNvSpPr/>
            <p:nvPr/>
          </p:nvSpPr>
          <p:spPr>
            <a:xfrm>
              <a:off x="2432139" y="1112195"/>
              <a:ext cx="3857825" cy="364240"/>
            </a:xfrm>
            <a:prstGeom prst="rect">
              <a:avLst/>
            </a:prstGeom>
            <a:solidFill>
              <a:srgbClr val="FCE6D6">
                <a:alpha val="54901"/>
              </a:srgbClr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9667702" y="2861271"/>
              <a:ext cx="1712995" cy="364240"/>
            </a:xfrm>
            <a:prstGeom prst="rect">
              <a:avLst/>
            </a:prstGeom>
            <a:solidFill>
              <a:srgbClr val="FCE6D6">
                <a:alpha val="54901"/>
              </a:srgbClr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3"/>
            <p:cNvSpPr txBox="1"/>
            <p:nvPr/>
          </p:nvSpPr>
          <p:spPr>
            <a:xfrm>
              <a:off x="6243998" y="2049976"/>
              <a:ext cx="2812475" cy="689158"/>
            </a:xfrm>
            <a:prstGeom prst="rect">
              <a:avLst/>
            </a:prstGeom>
            <a:solidFill>
              <a:srgbClr val="FCE6D6">
                <a:alpha val="54901"/>
              </a:srgbClr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Oswald"/>
                <a:buNone/>
              </a:pPr>
              <a:r>
                <a:rPr b="0" i="0" lang="fr-FR" sz="32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What do we get?</a:t>
              </a:r>
              <a:endParaRPr/>
            </a:p>
          </p:txBody>
        </p:sp>
      </p:grpSp>
      <p:pic>
        <p:nvPicPr>
          <p:cNvPr id="285" name="Google Shape;28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53755" y="470609"/>
            <a:ext cx="3029339" cy="28948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3"/>
          <p:cNvSpPr/>
          <p:nvPr/>
        </p:nvSpPr>
        <p:spPr>
          <a:xfrm>
            <a:off x="10248117" y="124788"/>
            <a:ext cx="317241" cy="29501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n Francisco: quoi faire et voir en ville | C-Magazine" id="292" name="Google Shape;292;g28c657435bd_1_0"/>
          <p:cNvPicPr preferRelativeResize="0"/>
          <p:nvPr/>
        </p:nvPicPr>
        <p:blipFill rotWithShape="1">
          <a:blip r:embed="rId3">
            <a:alphaModFix amt="20000"/>
          </a:blip>
          <a:srcRect b="0" l="0" r="0" t="27901"/>
          <a:stretch/>
        </p:blipFill>
        <p:spPr>
          <a:xfrm>
            <a:off x="0" y="-137160"/>
            <a:ext cx="12192000" cy="660654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8c657435bd_1_0"/>
          <p:cNvSpPr txBox="1"/>
          <p:nvPr>
            <p:ph type="title"/>
          </p:nvPr>
        </p:nvSpPr>
        <p:spPr>
          <a:xfrm>
            <a:off x="208906" y="195304"/>
            <a:ext cx="117741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Exploration</a:t>
            </a:r>
            <a:endParaRPr/>
          </a:p>
        </p:txBody>
      </p:sp>
      <p:sp>
        <p:nvSpPr>
          <p:cNvPr id="294" name="Google Shape;294;g28c657435bd_1_0"/>
          <p:cNvSpPr txBox="1"/>
          <p:nvPr/>
        </p:nvSpPr>
        <p:spPr>
          <a:xfrm>
            <a:off x="4702126" y="6514879"/>
            <a:ext cx="19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 : projet_2_EDA.ipynb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g28c657435bd_1_0"/>
          <p:cNvGrpSpPr/>
          <p:nvPr/>
        </p:nvGrpSpPr>
        <p:grpSpPr>
          <a:xfrm>
            <a:off x="1963507" y="1063125"/>
            <a:ext cx="9243861" cy="4701947"/>
            <a:chOff x="3028306" y="1766546"/>
            <a:chExt cx="9243861" cy="4701947"/>
          </a:xfrm>
        </p:grpSpPr>
        <p:grpSp>
          <p:nvGrpSpPr>
            <p:cNvPr id="296" name="Google Shape;296;g28c657435bd_1_0"/>
            <p:cNvGrpSpPr/>
            <p:nvPr/>
          </p:nvGrpSpPr>
          <p:grpSpPr>
            <a:xfrm>
              <a:off x="3028306" y="1766546"/>
              <a:ext cx="9243861" cy="4701947"/>
              <a:chOff x="3028306" y="1766546"/>
              <a:chExt cx="9243861" cy="4701947"/>
            </a:xfrm>
          </p:grpSpPr>
          <p:pic>
            <p:nvPicPr>
              <p:cNvPr id="297" name="Google Shape;297;g28c657435bd_1_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028306" y="1766546"/>
                <a:ext cx="9243861" cy="47019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8" name="Google Shape;298;g28c657435bd_1_0"/>
              <p:cNvSpPr/>
              <p:nvPr/>
            </p:nvSpPr>
            <p:spPr>
              <a:xfrm>
                <a:off x="3104084" y="2574862"/>
                <a:ext cx="5860500" cy="364200"/>
              </a:xfrm>
              <a:prstGeom prst="rect">
                <a:avLst/>
              </a:prstGeom>
              <a:solidFill>
                <a:srgbClr val="FCE6D6">
                  <a:alpha val="54900"/>
                </a:srgbClr>
              </a:solidFill>
              <a:ln cap="flat" cmpd="sng" w="254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9" name="Google Shape;299;g28c657435bd_1_0"/>
            <p:cNvSpPr txBox="1"/>
            <p:nvPr/>
          </p:nvSpPr>
          <p:spPr>
            <a:xfrm>
              <a:off x="5569528" y="5444117"/>
              <a:ext cx="3339000" cy="689100"/>
            </a:xfrm>
            <a:prstGeom prst="rect">
              <a:avLst/>
            </a:prstGeom>
            <a:solidFill>
              <a:srgbClr val="FCE6D6">
                <a:alpha val="54900"/>
              </a:srgbClr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Oswald"/>
                <a:buNone/>
              </a:pPr>
              <a:r>
                <a:rPr b="0" i="0" lang="fr-FR" sz="32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What does it mean?</a:t>
              </a:r>
              <a:endParaRPr/>
            </a:p>
          </p:txBody>
        </p:sp>
      </p:grpSp>
      <p:pic>
        <p:nvPicPr>
          <p:cNvPr id="300" name="Google Shape;300;g28c657435bd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3755" y="470609"/>
            <a:ext cx="3029339" cy="28948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8c657435bd_1_0"/>
          <p:cNvSpPr/>
          <p:nvPr/>
        </p:nvSpPr>
        <p:spPr>
          <a:xfrm>
            <a:off x="10248117" y="124788"/>
            <a:ext cx="317100" cy="29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n Francisco: quoi faire et voir en ville | C-Magazine" id="307" name="Google Shape;307;g28c657435bd_1_21"/>
          <p:cNvPicPr preferRelativeResize="0"/>
          <p:nvPr/>
        </p:nvPicPr>
        <p:blipFill rotWithShape="1">
          <a:blip r:embed="rId3">
            <a:alphaModFix amt="20000"/>
          </a:blip>
          <a:srcRect b="0" l="0" r="0" t="27901"/>
          <a:stretch/>
        </p:blipFill>
        <p:spPr>
          <a:xfrm>
            <a:off x="0" y="-137160"/>
            <a:ext cx="12192000" cy="660654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8c657435bd_1_21"/>
          <p:cNvSpPr txBox="1"/>
          <p:nvPr>
            <p:ph type="title"/>
          </p:nvPr>
        </p:nvSpPr>
        <p:spPr>
          <a:xfrm>
            <a:off x="208906" y="195304"/>
            <a:ext cx="117741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Exploration</a:t>
            </a:r>
            <a:endParaRPr/>
          </a:p>
        </p:txBody>
      </p:sp>
      <p:sp>
        <p:nvSpPr>
          <p:cNvPr id="309" name="Google Shape;309;g28c657435bd_1_21"/>
          <p:cNvSpPr txBox="1"/>
          <p:nvPr/>
        </p:nvSpPr>
        <p:spPr>
          <a:xfrm>
            <a:off x="4702126" y="6514879"/>
            <a:ext cx="19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 : projet_2_EDA.ipynb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28c657435bd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2652" y="1235439"/>
            <a:ext cx="5166600" cy="43871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311" name="Google Shape;311;g28c657435bd_1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3755" y="470609"/>
            <a:ext cx="3029339" cy="28948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8c657435bd_1_21"/>
          <p:cNvSpPr/>
          <p:nvPr/>
        </p:nvSpPr>
        <p:spPr>
          <a:xfrm>
            <a:off x="10248117" y="124788"/>
            <a:ext cx="317100" cy="29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n Francisco: quoi faire et voir en ville | C-Magazine" id="318" name="Google Shape;318;p24"/>
          <p:cNvPicPr preferRelativeResize="0"/>
          <p:nvPr/>
        </p:nvPicPr>
        <p:blipFill rotWithShape="1">
          <a:blip r:embed="rId3">
            <a:alphaModFix amt="20000"/>
          </a:blip>
          <a:srcRect b="0" l="0" r="0" t="27901"/>
          <a:stretch/>
        </p:blipFill>
        <p:spPr>
          <a:xfrm>
            <a:off x="0" y="-124720"/>
            <a:ext cx="12192000" cy="660654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Exploration</a:t>
            </a:r>
            <a:endParaRPr/>
          </a:p>
        </p:txBody>
      </p:sp>
      <p:sp>
        <p:nvSpPr>
          <p:cNvPr id="320" name="Google Shape;320;p24"/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 : projet_2_EDA.ipynb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4"/>
          <p:cNvSpPr txBox="1"/>
          <p:nvPr/>
        </p:nvSpPr>
        <p:spPr>
          <a:xfrm>
            <a:off x="3032219" y="1075473"/>
            <a:ext cx="1268935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b="0" i="0" lang="fr-FR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Group 1</a:t>
            </a:r>
            <a:endParaRPr b="0" i="0" sz="3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2" name="Google Shape;322;p24"/>
          <p:cNvSpPr txBox="1"/>
          <p:nvPr/>
        </p:nvSpPr>
        <p:spPr>
          <a:xfrm>
            <a:off x="4906210" y="1075472"/>
            <a:ext cx="1272141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b="0" i="0" lang="fr-FR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Group 2</a:t>
            </a:r>
            <a:endParaRPr/>
          </a:p>
        </p:txBody>
      </p:sp>
      <p:pic>
        <p:nvPicPr>
          <p:cNvPr id="323" name="Google Shape;3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3545" y="512"/>
            <a:ext cx="10067067" cy="638574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324" name="Google Shape;324;p24"/>
          <p:cNvCxnSpPr/>
          <p:nvPr/>
        </p:nvCxnSpPr>
        <p:spPr>
          <a:xfrm rot="10800000">
            <a:off x="3657600" y="138545"/>
            <a:ext cx="0" cy="5947064"/>
          </a:xfrm>
          <a:prstGeom prst="straightConnector1">
            <a:avLst/>
          </a:pr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p24"/>
          <p:cNvSpPr/>
          <p:nvPr/>
        </p:nvSpPr>
        <p:spPr>
          <a:xfrm>
            <a:off x="2441606" y="146179"/>
            <a:ext cx="1172179" cy="5939430"/>
          </a:xfrm>
          <a:prstGeom prst="rect">
            <a:avLst/>
          </a:prstGeom>
          <a:solidFill>
            <a:srgbClr val="C4E0B2">
              <a:alpha val="6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4"/>
          <p:cNvSpPr/>
          <p:nvPr/>
        </p:nvSpPr>
        <p:spPr>
          <a:xfrm>
            <a:off x="3701416" y="138545"/>
            <a:ext cx="8341724" cy="5939430"/>
          </a:xfrm>
          <a:prstGeom prst="rect">
            <a:avLst/>
          </a:prstGeom>
          <a:solidFill>
            <a:srgbClr val="B5E4F1">
              <a:alpha val="6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2307277" y="824649"/>
            <a:ext cx="1268935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b="0" i="0" lang="fr-FR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Group 1</a:t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7161874" y="825258"/>
            <a:ext cx="1272141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b="0" i="0" lang="fr-FR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Group 2</a:t>
            </a:r>
            <a:endParaRPr/>
          </a:p>
        </p:txBody>
      </p:sp>
      <p:sp>
        <p:nvSpPr>
          <p:cNvPr id="329" name="Google Shape;329;p24"/>
          <p:cNvSpPr txBox="1"/>
          <p:nvPr/>
        </p:nvSpPr>
        <p:spPr>
          <a:xfrm>
            <a:off x="3748114" y="5497851"/>
            <a:ext cx="961159" cy="40010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F2F2F2"/>
                </a:solidFill>
                <a:latin typeface="Oswald"/>
                <a:ea typeface="Oswald"/>
                <a:cs typeface="Oswald"/>
                <a:sym typeface="Oswald"/>
              </a:rPr>
              <a:t>42 500 $</a:t>
            </a:r>
            <a:endParaRPr b="0" i="0" sz="3200" u="none" cap="none" strike="noStrike">
              <a:solidFill>
                <a:srgbClr val="F2F2F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0" name="Google Shape;330;p24"/>
          <p:cNvGrpSpPr/>
          <p:nvPr/>
        </p:nvGrpSpPr>
        <p:grpSpPr>
          <a:xfrm>
            <a:off x="8000845" y="4411656"/>
            <a:ext cx="1166343" cy="1411029"/>
            <a:chOff x="8000845" y="4411656"/>
            <a:chExt cx="1166343" cy="1411029"/>
          </a:xfrm>
        </p:grpSpPr>
        <p:sp>
          <p:nvSpPr>
            <p:cNvPr id="331" name="Google Shape;331;p24"/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5DFE6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4"/>
            <p:cNvSpPr txBox="1"/>
            <p:nvPr/>
          </p:nvSpPr>
          <p:spPr>
            <a:xfrm>
              <a:off x="8000845" y="4411656"/>
              <a:ext cx="1166343" cy="400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Oswald"/>
                <a:buNone/>
              </a:pPr>
              <a:r>
                <a:rPr b="0" i="0" lang="fr-FR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Salaries ($)</a:t>
              </a:r>
              <a:endParaRPr b="0" i="0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33" name="Google Shape;333;p24"/>
          <p:cNvGrpSpPr/>
          <p:nvPr/>
        </p:nvGrpSpPr>
        <p:grpSpPr>
          <a:xfrm>
            <a:off x="3873662" y="1594282"/>
            <a:ext cx="1450075" cy="1411029"/>
            <a:chOff x="7804421" y="4411656"/>
            <a:chExt cx="1450075" cy="1411029"/>
          </a:xfrm>
        </p:grpSpPr>
        <p:sp>
          <p:nvSpPr>
            <p:cNvPr id="334" name="Google Shape;334;p24"/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5DFE6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4"/>
            <p:cNvSpPr txBox="1"/>
            <p:nvPr/>
          </p:nvSpPr>
          <p:spPr>
            <a:xfrm>
              <a:off x="7804421" y="4411656"/>
              <a:ext cx="1450075" cy="400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Oswald"/>
                <a:buNone/>
              </a:pPr>
              <a:r>
                <a:rPr b="0" i="0" lang="fr-FR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"Nb of people"</a:t>
              </a:r>
              <a:endParaRPr b="0" i="0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36" name="Google Shape;336;p24"/>
          <p:cNvGrpSpPr/>
          <p:nvPr/>
        </p:nvGrpSpPr>
        <p:grpSpPr>
          <a:xfrm>
            <a:off x="9459504" y="723306"/>
            <a:ext cx="1702409" cy="591533"/>
            <a:chOff x="7237065" y="5021458"/>
            <a:chExt cx="1702409" cy="591533"/>
          </a:xfrm>
        </p:grpSpPr>
        <p:sp>
          <p:nvSpPr>
            <p:cNvPr id="337" name="Google Shape;337;p24"/>
            <p:cNvSpPr/>
            <p:nvPr/>
          </p:nvSpPr>
          <p:spPr>
            <a:xfrm>
              <a:off x="7928554" y="5021458"/>
              <a:ext cx="1010920" cy="59153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5DFE6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4"/>
            <p:cNvSpPr txBox="1"/>
            <p:nvPr/>
          </p:nvSpPr>
          <p:spPr>
            <a:xfrm>
              <a:off x="7237065" y="5117170"/>
              <a:ext cx="610101" cy="400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Oswald"/>
                <a:buNone/>
              </a:pPr>
              <a:r>
                <a:rPr b="0" i="0" lang="fr-FR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Years</a:t>
              </a:r>
              <a:endParaRPr b="0" i="0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n Francisco" id="344" name="Google Shape;344;p25"/>
          <p:cNvPicPr preferRelativeResize="0"/>
          <p:nvPr/>
        </p:nvPicPr>
        <p:blipFill rotWithShape="1">
          <a:blip r:embed="rId3">
            <a:alphaModFix amt="20000"/>
          </a:blip>
          <a:srcRect b="0" l="0" r="0" t="20125"/>
          <a:stretch/>
        </p:blipFill>
        <p:spPr>
          <a:xfrm>
            <a:off x="0" y="0"/>
            <a:ext cx="12192000" cy="649224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5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Modelisation with linear regression – Feature importance</a:t>
            </a:r>
            <a:endParaRPr/>
          </a:p>
        </p:txBody>
      </p:sp>
      <p:pic>
        <p:nvPicPr>
          <p:cNvPr id="346" name="Google Shape;3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844" y="1526924"/>
            <a:ext cx="5691529" cy="360730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47" name="Google Shape;347;p25"/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 : projet_3_modeling_2groups.ipynb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2624517" y="1865682"/>
            <a:ext cx="1268935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b="0" i="0" lang="fr-FR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Group 1</a:t>
            </a:r>
            <a:endParaRPr/>
          </a:p>
        </p:txBody>
      </p:sp>
      <p:pic>
        <p:nvPicPr>
          <p:cNvPr id="349" name="Google Shape;34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4881" y="1521269"/>
            <a:ext cx="5691529" cy="359632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50" name="Google Shape;350;p25"/>
          <p:cNvSpPr txBox="1"/>
          <p:nvPr/>
        </p:nvSpPr>
        <p:spPr>
          <a:xfrm>
            <a:off x="8822723" y="1865683"/>
            <a:ext cx="1272141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b="0" i="0" lang="fr-FR" sz="3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Group 2</a:t>
            </a:r>
            <a:endParaRPr/>
          </a:p>
        </p:txBody>
      </p:sp>
      <p:sp>
        <p:nvSpPr>
          <p:cNvPr id="351" name="Google Shape;351;p25"/>
          <p:cNvSpPr txBox="1"/>
          <p:nvPr/>
        </p:nvSpPr>
        <p:spPr>
          <a:xfrm>
            <a:off x="301844" y="5227655"/>
            <a:ext cx="10810009" cy="830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The slope of the linear regression is </a:t>
            </a:r>
            <a:r>
              <a:rPr b="0" i="0" lang="fr-FR" sz="2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4 times</a:t>
            </a:r>
            <a:r>
              <a:rPr b="0" i="0" lang="fr-FR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higher in Group 2 than in Group 1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OK… But what does it means?</a:t>
            </a:r>
            <a:endParaRPr/>
          </a:p>
        </p:txBody>
      </p:sp>
      <p:pic>
        <p:nvPicPr>
          <p:cNvPr id="352" name="Google Shape;35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53755" y="470609"/>
            <a:ext cx="3029339" cy="28948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/>
          <p:nvPr/>
        </p:nvSpPr>
        <p:spPr>
          <a:xfrm>
            <a:off x="10826618" y="124788"/>
            <a:ext cx="317241" cy="29501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n Francisco" id="359" name="Google Shape;359;p26"/>
          <p:cNvPicPr preferRelativeResize="0"/>
          <p:nvPr/>
        </p:nvPicPr>
        <p:blipFill rotWithShape="1">
          <a:blip r:embed="rId3">
            <a:alphaModFix amt="20000"/>
          </a:blip>
          <a:srcRect b="0" l="0" r="0" t="20559"/>
          <a:stretch/>
        </p:blipFill>
        <p:spPr>
          <a:xfrm>
            <a:off x="0" y="6771"/>
            <a:ext cx="12192000" cy="645689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Modelisation with linear regression</a:t>
            </a:r>
            <a:endParaRPr/>
          </a:p>
        </p:txBody>
      </p:sp>
      <p:sp>
        <p:nvSpPr>
          <p:cNvPr id="361" name="Google Shape;361;p26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In Group 1, the yearly raise of mean revenue is  </a:t>
            </a:r>
            <a:r>
              <a:rPr lang="fr-FR" sz="2800">
                <a:latin typeface="Oswald"/>
                <a:ea typeface="Oswald"/>
                <a:cs typeface="Oswald"/>
                <a:sym typeface="Oswald"/>
              </a:rPr>
              <a:t>0.28%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In Group 2, the yearly raise of mean revenue is  </a:t>
            </a:r>
            <a:r>
              <a:rPr lang="fr-FR" sz="2800">
                <a:latin typeface="Oswald"/>
                <a:ea typeface="Oswald"/>
                <a:cs typeface="Oswald"/>
                <a:sym typeface="Oswald"/>
              </a:rPr>
              <a:t>5.45%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In the meantime, inflation in San Francisco is    </a:t>
            </a:r>
            <a:r>
              <a:rPr lang="fr-FR" sz="2800">
                <a:latin typeface="Oswald"/>
                <a:ea typeface="Oswald"/>
                <a:cs typeface="Oswald"/>
                <a:sym typeface="Oswald"/>
              </a:rPr>
              <a:t>3.12%</a:t>
            </a:r>
            <a:r>
              <a:rPr lang="fr-FR"/>
              <a:t>  </a:t>
            </a:r>
            <a:endParaRPr/>
          </a:p>
        </p:txBody>
      </p:sp>
      <p:sp>
        <p:nvSpPr>
          <p:cNvPr id="362" name="Google Shape;362;p26"/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 : projet_3_modeling_2groups.ipynb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3755" y="470609"/>
            <a:ext cx="3029339" cy="28948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6"/>
          <p:cNvSpPr/>
          <p:nvPr/>
        </p:nvSpPr>
        <p:spPr>
          <a:xfrm>
            <a:off x="10826618" y="124788"/>
            <a:ext cx="317241" cy="29501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280778" y="3235218"/>
            <a:ext cx="3980432" cy="15016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66" name="Google Shape;36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8360" y="2826830"/>
            <a:ext cx="6053633" cy="344575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n Francisco" id="372" name="Google Shape;372;p27"/>
          <p:cNvPicPr preferRelativeResize="0"/>
          <p:nvPr/>
        </p:nvPicPr>
        <p:blipFill rotWithShape="1">
          <a:blip r:embed="rId3">
            <a:alphaModFix amt="20000"/>
          </a:blip>
          <a:srcRect b="0" l="0" r="0" t="20559"/>
          <a:stretch/>
        </p:blipFill>
        <p:spPr>
          <a:xfrm>
            <a:off x="0" y="6771"/>
            <a:ext cx="12192000" cy="645689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7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Modelisation with linear regression</a:t>
            </a:r>
            <a:endParaRPr/>
          </a:p>
        </p:txBody>
      </p:sp>
      <p:pic>
        <p:nvPicPr>
          <p:cNvPr id="374" name="Google Shape;37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46" y="1630325"/>
            <a:ext cx="5765975" cy="272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4201" y="1630324"/>
            <a:ext cx="6005399" cy="272831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7"/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1" i="0" lang="fr-F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 : projet_3_modeling_2groups.ipynb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3230879" y="5098248"/>
            <a:ext cx="6367157" cy="1754324"/>
          </a:xfrm>
          <a:prstGeom prst="rect">
            <a:avLst/>
          </a:prstGeom>
          <a:solidFill>
            <a:srgbClr val="FCE6D6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Prendre un interne et un Police Officer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Monter l’évolution dans le temps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Rappeler l’inflation à SF entre 2011 et 2022 = 3,12%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CAGR Group 1 = 0,28%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CAGR Group 2 = 5,45%</a:t>
            </a:r>
            <a:endParaRPr/>
          </a:p>
        </p:txBody>
      </p:sp>
      <p:pic>
        <p:nvPicPr>
          <p:cNvPr id="378" name="Google Shape;37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53755" y="470609"/>
            <a:ext cx="3029339" cy="28948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7"/>
          <p:cNvSpPr/>
          <p:nvPr/>
        </p:nvSpPr>
        <p:spPr>
          <a:xfrm>
            <a:off x="10826618" y="124788"/>
            <a:ext cx="317241" cy="29501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46" y="4486489"/>
            <a:ext cx="5765975" cy="4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4201" y="4458642"/>
            <a:ext cx="6005398" cy="44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10479" y="2076333"/>
            <a:ext cx="7171041" cy="270533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Deliverable</a:t>
            </a:r>
            <a:endParaRPr/>
          </a:p>
        </p:txBody>
      </p:sp>
      <p:sp>
        <p:nvSpPr>
          <p:cNvPr id="65" name="Google Shape;65;p3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i="1" lang="fr-FR"/>
              <a:t>You will only use your slides as a support during the presentation,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i="1" lang="fr-FR"/>
              <a:t>But… You will send to your teacher the 2 items mentioned above. </a:t>
            </a:r>
            <a:endParaRPr i="1"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s Quartiers de San Francisco : zoom sur 19 quartiers mythiques" id="388" name="Google Shape;388;p28"/>
          <p:cNvPicPr preferRelativeResize="0"/>
          <p:nvPr/>
        </p:nvPicPr>
        <p:blipFill rotWithShape="1">
          <a:blip r:embed="rId3">
            <a:alphaModFix amt="20000"/>
          </a:blip>
          <a:srcRect b="0" l="0" r="19791" t="0"/>
          <a:stretch/>
        </p:blipFill>
        <p:spPr>
          <a:xfrm>
            <a:off x="0" y="-47585"/>
            <a:ext cx="12280739" cy="65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8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Project conclusion</a:t>
            </a:r>
            <a:endParaRPr/>
          </a:p>
        </p:txBody>
      </p:sp>
      <p:sp>
        <p:nvSpPr>
          <p:cNvPr id="390" name="Google Shape;390;p28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In the Administration of San Francisco, over the past 12 years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Employees from Group1 received more or less the same revenue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While full-time employees have seen their incomes rise much faster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1" name="Google Shape;39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3755" y="470609"/>
            <a:ext cx="3029339" cy="28948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8"/>
          <p:cNvSpPr/>
          <p:nvPr/>
        </p:nvSpPr>
        <p:spPr>
          <a:xfrm>
            <a:off x="11436213" y="124788"/>
            <a:ext cx="317241" cy="29501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1029358" y="2950400"/>
            <a:ext cx="9928357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1" lang="fr-FR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"Yes, ML clearly helps us to analyze data and bring out new ideas."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302092" y="4661929"/>
            <a:ext cx="6037748" cy="1585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What we could have done</a:t>
            </a:r>
            <a:endParaRPr b="0" i="0" sz="2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Management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Personal perspective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ur of Lower Campus - YouTube" id="400" name="Google Shape;400;p29"/>
          <p:cNvPicPr preferRelativeResize="0"/>
          <p:nvPr/>
        </p:nvPicPr>
        <p:blipFill rotWithShape="1">
          <a:blip r:embed="rId3">
            <a:alphaModFix amt="20000"/>
          </a:blip>
          <a:srcRect b="0" l="2309" r="2148" t="9978"/>
          <a:stretch/>
        </p:blipFill>
        <p:spPr>
          <a:xfrm>
            <a:off x="5715" y="0"/>
            <a:ext cx="12192000" cy="64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What we could have done ?</a:t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221445" y="4153286"/>
            <a:ext cx="1352291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Web scraping</a:t>
            </a:r>
            <a:endParaRPr b="0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…</a:t>
            </a:r>
            <a:endParaRPr b="0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2120261" y="4153286"/>
            <a:ext cx="1671289" cy="1015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More automation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Trigger routines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…</a:t>
            </a:r>
            <a:endParaRPr/>
          </a:p>
        </p:txBody>
      </p:sp>
      <p:sp>
        <p:nvSpPr>
          <p:cNvPr id="404" name="Google Shape;404;p29"/>
          <p:cNvSpPr txBox="1"/>
          <p:nvPr/>
        </p:nvSpPr>
        <p:spPr>
          <a:xfrm>
            <a:off x="4338075" y="4153286"/>
            <a:ext cx="2041583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Decrease dimensions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…</a:t>
            </a:r>
            <a:endParaRPr/>
          </a:p>
        </p:txBody>
      </p:sp>
      <p:sp>
        <p:nvSpPr>
          <p:cNvPr id="405" name="Google Shape;405;p29"/>
          <p:cNvSpPr txBox="1"/>
          <p:nvPr/>
        </p:nvSpPr>
        <p:spPr>
          <a:xfrm>
            <a:off x="9852524" y="4153286"/>
            <a:ext cx="2261194" cy="1323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Generate a report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HTML, Mardown…</a:t>
            </a:r>
            <a:b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Answer other questions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…</a:t>
            </a:r>
            <a:endParaRPr/>
          </a:p>
        </p:txBody>
      </p:sp>
      <p:pic>
        <p:nvPicPr>
          <p:cNvPr id="406" name="Google Shape;40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827235"/>
            <a:ext cx="12192000" cy="120352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9"/>
          <p:cNvSpPr txBox="1"/>
          <p:nvPr/>
        </p:nvSpPr>
        <p:spPr>
          <a:xfrm>
            <a:off x="6926183" y="4153286"/>
            <a:ext cx="2822245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Use ML to identify the groups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…</a:t>
            </a:r>
            <a:endParaRPr b="0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s meilleures plages de San Francisco, de la baie et aux alentours" id="413" name="Google Shape;413;p30"/>
          <p:cNvPicPr preferRelativeResize="0"/>
          <p:nvPr/>
        </p:nvPicPr>
        <p:blipFill rotWithShape="1">
          <a:blip r:embed="rId3">
            <a:alphaModFix amt="20000"/>
          </a:blip>
          <a:srcRect b="0" l="0" r="11894" t="0"/>
          <a:stretch/>
        </p:blipFill>
        <p:spPr>
          <a:xfrm>
            <a:off x="0" y="-16548"/>
            <a:ext cx="12192000" cy="647301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0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The making of : project Management</a:t>
            </a:r>
            <a:endParaRPr/>
          </a:p>
        </p:txBody>
      </p:sp>
      <p:pic>
        <p:nvPicPr>
          <p:cNvPr id="415" name="Google Shape;41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72" y="1046259"/>
            <a:ext cx="8946655" cy="5090601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5000" kx="195000" rotWithShape="0" algn="tl" dir="12900000" dist="50800" ky="145000">
              <a:srgbClr val="000000">
                <a:alpha val="29803"/>
              </a:srgbClr>
            </a:outerShdw>
          </a:effectLst>
        </p:spPr>
      </p:pic>
      <p:pic>
        <p:nvPicPr>
          <p:cNvPr id="416" name="Google Shape;41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40885">
            <a:off x="2074361" y="948532"/>
            <a:ext cx="9422379" cy="5300088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5000" kx="195000" rotWithShape="0" algn="tl" dir="12900000" dist="50800" ky="145000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en tech workers can't afford to buy homes in San Francisco - Vox" id="421" name="Google Shape;421;p31"/>
          <p:cNvPicPr preferRelativeResize="0"/>
          <p:nvPr/>
        </p:nvPicPr>
        <p:blipFill rotWithShape="1">
          <a:blip r:embed="rId3">
            <a:alphaModFix amt="20000"/>
          </a:blip>
          <a:srcRect b="0" l="0" r="0" t="19967"/>
          <a:stretch/>
        </p:blipFill>
        <p:spPr>
          <a:xfrm>
            <a:off x="0" y="-43368"/>
            <a:ext cx="12192000" cy="650512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1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Conclusion</a:t>
            </a:r>
            <a:endParaRPr/>
          </a:p>
        </p:txBody>
      </p:sp>
      <p:sp>
        <p:nvSpPr>
          <p:cNvPr id="423" name="Google Shape;423;p31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fr-FR" sz="2800"/>
              <a:t>We would not have been able to drive such project few days ago</a:t>
            </a:r>
            <a:endParaRPr sz="2800"/>
          </a:p>
          <a:p>
            <a:pPr indent="-508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fr-FR" sz="2800"/>
              <a:t>We learnt a lot and had fun</a:t>
            </a:r>
            <a:endParaRPr/>
          </a:p>
          <a:p>
            <a:pPr indent="-508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fr-FR" sz="2800"/>
              <a:t>Pretty proud of the progress we’ve made</a:t>
            </a:r>
            <a:endParaRPr/>
          </a:p>
          <a:p>
            <a:pPr indent="-508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fr-FR" sz="2800"/>
              <a:t>Ready to tackle more challenging projects &amp; technologies</a:t>
            </a:r>
            <a:endParaRPr/>
          </a:p>
          <a:p>
            <a:pPr indent="-508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Recommended structure</a:t>
            </a:r>
            <a:endParaRPr/>
          </a:p>
        </p:txBody>
      </p:sp>
      <p:sp>
        <p:nvSpPr>
          <p:cNvPr id="71" name="Google Shape;71;p4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2500" lnSpcReduction="20000"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fr-FR"/>
              <a:t>Problem statement</a:t>
            </a:r>
            <a:endParaRPr/>
          </a:p>
          <a:p>
            <a:pPr indent="-457231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b="1" lang="fr-FR" sz="2100">
                <a:solidFill>
                  <a:srgbClr val="C00000"/>
                </a:solidFill>
              </a:rPr>
              <a:t>Explain the problem </a:t>
            </a:r>
            <a:r>
              <a:rPr lang="fr-FR"/>
              <a:t>you want to solve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fr-FR"/>
              <a:t>Comment</a:t>
            </a:r>
            <a:endParaRPr/>
          </a:p>
          <a:p>
            <a:pPr indent="-457200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Give evidence that </a:t>
            </a:r>
            <a:r>
              <a:rPr b="1" lang="fr-FR" sz="2100">
                <a:solidFill>
                  <a:srgbClr val="C00000"/>
                </a:solidFill>
              </a:rPr>
              <a:t>the problem exists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fr-FR"/>
              <a:t>Actors</a:t>
            </a:r>
            <a:endParaRPr/>
          </a:p>
          <a:p>
            <a:pPr indent="-457200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Who are the actors of your problem? </a:t>
            </a:r>
            <a:endParaRPr/>
          </a:p>
          <a:p>
            <a:pPr indent="-457200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Be precise (e.g. sales engineer rather than sales department)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fr-FR"/>
              <a:t>Customers </a:t>
            </a:r>
            <a:endParaRPr/>
          </a:p>
          <a:p>
            <a:pPr indent="-457231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b="1" lang="fr-FR" sz="2100">
                <a:solidFill>
                  <a:srgbClr val="C00000"/>
                </a:solidFill>
              </a:rPr>
              <a:t>Who will use </a:t>
            </a:r>
            <a:r>
              <a:rPr lang="fr-FR"/>
              <a:t>the solution to your problem? </a:t>
            </a:r>
            <a:endParaRPr/>
          </a:p>
          <a:p>
            <a:pPr indent="-457200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fr-FR"/>
              <a:t>The company's customers, internal teams, managers?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fr-FR"/>
              <a:t>Implementation</a:t>
            </a:r>
            <a:endParaRPr/>
          </a:p>
          <a:p>
            <a:pPr indent="-457231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b="1" lang="fr-FR" sz="2100">
                <a:solidFill>
                  <a:srgbClr val="C00000"/>
                </a:solidFill>
              </a:rPr>
              <a:t>How do you solve </a:t>
            </a:r>
            <a:r>
              <a:rPr lang="fr-FR"/>
              <a:t>the problem? </a:t>
            </a:r>
            <a:endParaRPr/>
          </a:p>
          <a:p>
            <a:pPr indent="-457231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b="1" lang="fr-FR" sz="2100">
                <a:solidFill>
                  <a:srgbClr val="C00000"/>
                </a:solidFill>
              </a:rPr>
              <a:t>What technologies </a:t>
            </a:r>
            <a:r>
              <a:rPr lang="fr-FR"/>
              <a:t>are you going to use?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What makes a project "valid" for the certificate?</a:t>
            </a:r>
            <a:endParaRPr/>
          </a:p>
        </p:txBody>
      </p:sp>
      <p:sp>
        <p:nvSpPr>
          <p:cNvPr id="77" name="Google Shape;77;p5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fr-FR"/>
              <a:t>At minimum, to achieve the project successfully, you need to: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b="1" lang="fr-FR">
                <a:solidFill>
                  <a:srgbClr val="C00000"/>
                </a:solidFill>
              </a:rPr>
              <a:t>Explain the problem</a:t>
            </a:r>
            <a:r>
              <a:rPr lang="fr-FR"/>
              <a:t> you are trying to solve, and what </a:t>
            </a:r>
            <a:r>
              <a:rPr b="1" lang="fr-FR" sz="2100">
                <a:solidFill>
                  <a:srgbClr val="C00000"/>
                </a:solidFill>
              </a:rPr>
              <a:t>role</a:t>
            </a:r>
            <a:r>
              <a:rPr lang="fr-FR"/>
              <a:t> can </a:t>
            </a:r>
            <a:r>
              <a:rPr b="1" lang="fr-FR" sz="2100">
                <a:solidFill>
                  <a:srgbClr val="C00000"/>
                </a:solidFill>
              </a:rPr>
              <a:t>data science play</a:t>
            </a:r>
            <a:r>
              <a:rPr lang="fr-FR"/>
              <a:t> in solving it.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Show </a:t>
            </a:r>
            <a:r>
              <a:rPr b="1" lang="fr-FR" sz="2100">
                <a:solidFill>
                  <a:srgbClr val="C00000"/>
                </a:solidFill>
              </a:rPr>
              <a:t>how you used the technologies </a:t>
            </a:r>
            <a:r>
              <a:rPr lang="fr-FR"/>
              <a:t>you learned during the bootcamp to solve the problem.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Include some </a:t>
            </a:r>
            <a:r>
              <a:rPr b="1" lang="fr-FR" sz="2100">
                <a:solidFill>
                  <a:srgbClr val="C00000"/>
                </a:solidFill>
              </a:rPr>
              <a:t>detailled objectives</a:t>
            </a:r>
            <a:r>
              <a:rPr lang="fr-FR"/>
              <a:t>, project management details such as </a:t>
            </a:r>
            <a:r>
              <a:rPr b="1" lang="fr-FR" sz="2100">
                <a:solidFill>
                  <a:srgbClr val="C00000"/>
                </a:solidFill>
              </a:rPr>
              <a:t>time table</a:t>
            </a:r>
            <a:r>
              <a:rPr lang="fr-FR"/>
              <a:t>, tentative budget, in order to be able to pitch the project to potential users/clients/investors, and mention compliance with GDPR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Include some </a:t>
            </a:r>
            <a:r>
              <a:rPr b="1" lang="fr-FR" sz="2100">
                <a:solidFill>
                  <a:srgbClr val="C00000"/>
                </a:solidFill>
              </a:rPr>
              <a:t>data analytics</a:t>
            </a:r>
            <a:r>
              <a:rPr lang="fr-FR"/>
              <a:t>, </a:t>
            </a:r>
            <a:r>
              <a:rPr b="1" lang="fr-FR" sz="2100">
                <a:solidFill>
                  <a:srgbClr val="C00000"/>
                </a:solidFill>
              </a:rPr>
              <a:t>machine learning</a:t>
            </a:r>
            <a:r>
              <a:rPr lang="fr-FR"/>
              <a:t>, or deep learning, and show your results in some </a:t>
            </a:r>
            <a:r>
              <a:rPr b="1" lang="fr-FR" sz="2100">
                <a:solidFill>
                  <a:srgbClr val="C00000"/>
                </a:solidFill>
              </a:rPr>
              <a:t>monitoring tool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Detail the </a:t>
            </a:r>
            <a:r>
              <a:rPr b="1" lang="fr-FR" sz="2100">
                <a:solidFill>
                  <a:srgbClr val="C00000"/>
                </a:solidFill>
              </a:rPr>
              <a:t>data extraction </a:t>
            </a:r>
            <a:r>
              <a:rPr lang="fr-FR"/>
              <a:t>and </a:t>
            </a:r>
            <a:r>
              <a:rPr b="1" lang="fr-FR" sz="2100">
                <a:solidFill>
                  <a:srgbClr val="C00000"/>
                </a:solidFill>
              </a:rPr>
              <a:t>cleaning process</a:t>
            </a:r>
            <a:r>
              <a:rPr lang="fr-FR"/>
              <a:t>, and some perspective on how to systematize and maintain it in the future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Show your understanding and leadership of the project end-to-end.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What makes a project "valid" for the certificate?</a:t>
            </a:r>
            <a:endParaRPr/>
          </a:p>
        </p:txBody>
      </p:sp>
      <p:sp>
        <p:nvSpPr>
          <p:cNvPr id="83" name="Google Shape;83;p6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Again, this is the minimum you should do.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You can do definitely more, and we will appreciate that.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However, it is definitely better to focus on the main features of your infrastructure to make create something robust rather than creating an unreliable automation full of bugs.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 txBox="1"/>
          <p:nvPr/>
        </p:nvSpPr>
        <p:spPr>
          <a:xfrm>
            <a:off x="7753507" y="3105937"/>
            <a:ext cx="3203760" cy="369330"/>
          </a:xfrm>
          <a:prstGeom prst="rect">
            <a:avLst/>
          </a:prstGeom>
          <a:solidFill>
            <a:srgbClr val="FCE6D6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 sûr que cela nous concerne…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Proposition</a:t>
            </a:r>
            <a:endParaRPr/>
          </a:p>
        </p:txBody>
      </p:sp>
      <p:sp>
        <p:nvSpPr>
          <p:cNvPr id="90" name="Google Shape;90;p7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San Francisco wages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Les données sont sur</a:t>
            </a:r>
            <a:endParaRPr/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-FR"/>
              <a:t>https://www.kaggle.com/kaggle/sf-salaries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Question 1: How have wages evolved over time?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fr-FR"/>
              <a:t>Question 2: Can you find any evidence of wage discrimination?</a:t>
            </a:r>
            <a:endParaRPr/>
          </a:p>
        </p:txBody>
      </p:sp>
      <p:sp>
        <p:nvSpPr>
          <p:cNvPr id="91" name="Google Shape;91;p7"/>
          <p:cNvSpPr txBox="1"/>
          <p:nvPr/>
        </p:nvSpPr>
        <p:spPr>
          <a:xfrm>
            <a:off x="6695525" y="4043008"/>
            <a:ext cx="4881836" cy="923328"/>
          </a:xfrm>
          <a:prstGeom prst="rect">
            <a:avLst/>
          </a:prstGeom>
          <a:solidFill>
            <a:srgbClr val="FCE6D6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Essayons de répondre à 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have wages evolved, per group, over time 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 on a le temps on répondra à d’autres questions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5923468" y="573732"/>
            <a:ext cx="5495196" cy="923328"/>
          </a:xfrm>
          <a:prstGeom prst="rect">
            <a:avLst/>
          </a:prstGeom>
          <a:solidFill>
            <a:srgbClr val="FCE6D6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données ont l’air correctes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À priori, on ne va pas perdre de temps à nettoyer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va pouvoir focaliser sur l’analyse et le ML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401783" y="5067817"/>
            <a:ext cx="4570739" cy="1200327"/>
          </a:xfrm>
          <a:prstGeom prst="rect">
            <a:avLst/>
          </a:prstGeom>
          <a:solidFill>
            <a:srgbClr val="FCE6D6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Montrons qu’on a un prototype de pipeline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Qui va d’une série de fichiers CSV (data lake)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passant par un data wharehouse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À une page web où on affiche l’analyse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SF Salaries - Exploration Ideas</a:t>
            </a:r>
            <a:endParaRPr/>
          </a:p>
        </p:txBody>
      </p:sp>
      <p:sp>
        <p:nvSpPr>
          <p:cNvPr id="99" name="Google Shape;99;p8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fr-FR"/>
              <a:t>From : https://www.kaggle.com/datasets/kaggle/sf-salaries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fr-FR"/>
              <a:t>To help get you started, here are some data exploration ideas:</a:t>
            </a:r>
            <a:endParaRPr/>
          </a:p>
          <a:p>
            <a:pPr indent="-457200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fr-FR"/>
              <a:t>How have </a:t>
            </a:r>
            <a:r>
              <a:rPr b="1" lang="fr-FR">
                <a:solidFill>
                  <a:srgbClr val="C00000"/>
                </a:solidFill>
              </a:rPr>
              <a:t>salaries changed over time </a:t>
            </a:r>
            <a:r>
              <a:rPr lang="fr-FR"/>
              <a:t>between different </a:t>
            </a:r>
            <a:r>
              <a:rPr b="1" lang="fr-FR">
                <a:solidFill>
                  <a:srgbClr val="C00000"/>
                </a:solidFill>
              </a:rPr>
              <a:t>groups of people</a:t>
            </a:r>
            <a:r>
              <a:rPr lang="fr-FR"/>
              <a:t>?</a:t>
            </a:r>
            <a:endParaRPr/>
          </a:p>
          <a:p>
            <a:pPr indent="-457200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fr-FR"/>
              <a:t>How are base pay, overtime pay, and benefits allocated between different groups?</a:t>
            </a:r>
            <a:endParaRPr/>
          </a:p>
          <a:p>
            <a:pPr indent="-457200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fr-FR"/>
              <a:t>Is there any </a:t>
            </a:r>
            <a:r>
              <a:rPr b="1" lang="fr-FR">
                <a:solidFill>
                  <a:srgbClr val="C00000"/>
                </a:solidFill>
              </a:rPr>
              <a:t>evidence of pay discrimination based on gender </a:t>
            </a:r>
            <a:r>
              <a:rPr lang="fr-FR"/>
              <a:t>in this dataset?</a:t>
            </a:r>
            <a:endParaRPr/>
          </a:p>
          <a:p>
            <a:pPr indent="-457200" lvl="1" marL="952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fr-FR"/>
              <a:t>How is budget allocated based on different groups and responsibilities?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None/>
            </a:pPr>
            <a:r>
              <a:rPr lang="fr-FR"/>
              <a:t>Google doc</a:t>
            </a:r>
            <a:endParaRPr/>
          </a:p>
        </p:txBody>
      </p:sp>
      <p:sp>
        <p:nvSpPr>
          <p:cNvPr id="105" name="Google Shape;105;p9"/>
          <p:cNvSpPr txBox="1"/>
          <p:nvPr>
            <p:ph idx="1" type="body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fr-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https://docs.google.com/spreadsheets/d/1DW9jfqK3jCg0QZ7rCUNk6jOIh7DmQOO7zYCphWAvg7Y/edit?usp=sharing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VS Theme">
  <a:themeElements>
    <a:clrScheme name="AVSimul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7348B"/>
      </a:accent1>
      <a:accent2>
        <a:srgbClr val="403476"/>
      </a:accent2>
      <a:accent3>
        <a:srgbClr val="4ABEDD"/>
      </a:accent3>
      <a:accent4>
        <a:srgbClr val="C1DEBA"/>
      </a:accent4>
      <a:accent5>
        <a:srgbClr val="F28A3D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2018-07-09T11:11:57Z</dcterms:created>
  <dc:creator>Emmanuel Chevrier</dc:creator>
</cp:coreProperties>
</file>